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4" r:id="rId4"/>
    <p:sldId id="265" r:id="rId5"/>
    <p:sldId id="263" r:id="rId6"/>
    <p:sldId id="260" r:id="rId7"/>
    <p:sldId id="266" r:id="rId8"/>
    <p:sldId id="261" r:id="rId9"/>
    <p:sldId id="268" r:id="rId10"/>
    <p:sldId id="267" r:id="rId11"/>
  </p:sldIdLst>
  <p:sldSz cx="10440988" cy="7561263"/>
  <p:notesSz cx="6858000" cy="9144000"/>
  <p:defaultTextStyle>
    <a:defPPr>
      <a:defRPr lang="en-GB"/>
    </a:defPPr>
    <a:lvl1pPr algn="l" defTabSz="454025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500" kern="1200">
        <a:solidFill>
          <a:schemeClr val="bg1"/>
        </a:solidFill>
        <a:latin typeface="Times New Roman" pitchFamily="18" charset="0"/>
        <a:ea typeface="SimSun" pitchFamily="2" charset="-122"/>
        <a:cs typeface="+mn-cs"/>
      </a:defRPr>
    </a:lvl1pPr>
    <a:lvl2pPr marL="750888" indent="-288925" algn="l" defTabSz="454025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500" kern="1200">
        <a:solidFill>
          <a:schemeClr val="bg1"/>
        </a:solidFill>
        <a:latin typeface="Times New Roman" pitchFamily="18" charset="0"/>
        <a:ea typeface="SimSun" pitchFamily="2" charset="-122"/>
        <a:cs typeface="+mn-cs"/>
      </a:defRPr>
    </a:lvl2pPr>
    <a:lvl3pPr marL="1155700" indent="-230188" algn="l" defTabSz="454025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500" kern="1200">
        <a:solidFill>
          <a:schemeClr val="bg1"/>
        </a:solidFill>
        <a:latin typeface="Times New Roman" pitchFamily="18" charset="0"/>
        <a:ea typeface="SimSun" pitchFamily="2" charset="-122"/>
        <a:cs typeface="+mn-cs"/>
      </a:defRPr>
    </a:lvl3pPr>
    <a:lvl4pPr marL="1619250" indent="-230188" algn="l" defTabSz="454025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500" kern="1200">
        <a:solidFill>
          <a:schemeClr val="bg1"/>
        </a:solidFill>
        <a:latin typeface="Times New Roman" pitchFamily="18" charset="0"/>
        <a:ea typeface="SimSun" pitchFamily="2" charset="-122"/>
        <a:cs typeface="+mn-cs"/>
      </a:defRPr>
    </a:lvl4pPr>
    <a:lvl5pPr marL="2082800" indent="-230188" algn="l" defTabSz="454025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500" kern="1200">
        <a:solidFill>
          <a:schemeClr val="bg1"/>
        </a:solidFill>
        <a:latin typeface="Times New Roman" pitchFamily="18" charset="0"/>
        <a:ea typeface="SimSun" pitchFamily="2" charset="-122"/>
        <a:cs typeface="+mn-cs"/>
      </a:defRPr>
    </a:lvl5pPr>
    <a:lvl6pPr marL="2286000" algn="l" defTabSz="914400" rtl="0" eaLnBrk="1" latinLnBrk="0" hangingPunct="1">
      <a:defRPr sz="2500" kern="1200">
        <a:solidFill>
          <a:schemeClr val="bg1"/>
        </a:solidFill>
        <a:latin typeface="Times New Roman" pitchFamily="18" charset="0"/>
        <a:ea typeface="SimSun" pitchFamily="2" charset="-122"/>
        <a:cs typeface="+mn-cs"/>
      </a:defRPr>
    </a:lvl6pPr>
    <a:lvl7pPr marL="2743200" algn="l" defTabSz="914400" rtl="0" eaLnBrk="1" latinLnBrk="0" hangingPunct="1">
      <a:defRPr sz="2500" kern="1200">
        <a:solidFill>
          <a:schemeClr val="bg1"/>
        </a:solidFill>
        <a:latin typeface="Times New Roman" pitchFamily="18" charset="0"/>
        <a:ea typeface="SimSun" pitchFamily="2" charset="-122"/>
        <a:cs typeface="+mn-cs"/>
      </a:defRPr>
    </a:lvl7pPr>
    <a:lvl8pPr marL="3200400" algn="l" defTabSz="914400" rtl="0" eaLnBrk="1" latinLnBrk="0" hangingPunct="1">
      <a:defRPr sz="2500" kern="1200">
        <a:solidFill>
          <a:schemeClr val="bg1"/>
        </a:solidFill>
        <a:latin typeface="Times New Roman" pitchFamily="18" charset="0"/>
        <a:ea typeface="SimSun" pitchFamily="2" charset="-122"/>
        <a:cs typeface="+mn-cs"/>
      </a:defRPr>
    </a:lvl8pPr>
    <a:lvl9pPr marL="3657600" algn="l" defTabSz="914400" rtl="0" eaLnBrk="1" latinLnBrk="0" hangingPunct="1">
      <a:defRPr sz="2500" kern="1200">
        <a:solidFill>
          <a:schemeClr val="bg1"/>
        </a:solidFill>
        <a:latin typeface="Times New Roman" pitchFamily="18" charset="0"/>
        <a:ea typeface="SimSun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4588" autoAdjust="0"/>
  </p:normalViewPr>
  <p:slideViewPr>
    <p:cSldViewPr>
      <p:cViewPr varScale="1">
        <p:scale>
          <a:sx n="55" d="100"/>
          <a:sy n="55" d="100"/>
        </p:scale>
        <p:origin x="-1584" y="-102"/>
      </p:cViewPr>
      <p:guideLst>
        <p:guide orient="horz" pos="2143"/>
        <p:guide pos="296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style val="25"/>
  <c:chart>
    <c:plotArea>
      <c:layout>
        <c:manualLayout>
          <c:layoutTarget val="inner"/>
          <c:xMode val="edge"/>
          <c:yMode val="edge"/>
          <c:x val="6.9194320895096417E-2"/>
          <c:y val="1.4672217113494862E-2"/>
          <c:w val="0.93833133292460469"/>
          <c:h val="0.64809704093418663"/>
        </c:manualLayout>
      </c:layout>
      <c:lineChart>
        <c:grouping val="standard"/>
        <c:ser>
          <c:idx val="0"/>
          <c:order val="0"/>
          <c:tx>
            <c:strRef>
              <c:f>List1!$A$3</c:f>
              <c:strCache>
                <c:ptCount val="1"/>
                <c:pt idx="0">
                  <c:v>Objem sjednaných hypoték (mld Kč)</c:v>
                </c:pt>
              </c:strCache>
            </c:strRef>
          </c:tx>
          <c:marker>
            <c:symbol val="none"/>
          </c:marker>
          <c:cat>
            <c:numRef>
              <c:f>List1!$B$2:$F$2</c:f>
              <c:numCache>
                <c:formatCode>General</c:formatCode>
                <c:ptCount val="5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</c:numCache>
            </c:numRef>
          </c:cat>
          <c:val>
            <c:numRef>
              <c:f>List1!$B$3:$F$3</c:f>
              <c:numCache>
                <c:formatCode>General</c:formatCode>
                <c:ptCount val="5"/>
                <c:pt idx="0">
                  <c:v>61</c:v>
                </c:pt>
                <c:pt idx="1">
                  <c:v>98</c:v>
                </c:pt>
                <c:pt idx="2">
                  <c:v>82</c:v>
                </c:pt>
                <c:pt idx="3">
                  <c:v>52</c:v>
                </c:pt>
                <c:pt idx="4">
                  <c:v>51</c:v>
                </c:pt>
              </c:numCache>
            </c:numRef>
          </c:val>
        </c:ser>
        <c:ser>
          <c:idx val="1"/>
          <c:order val="1"/>
          <c:tx>
            <c:strRef>
              <c:f>List1!$A$4</c:f>
              <c:strCache>
                <c:ptCount val="1"/>
                <c:pt idx="0">
                  <c:v>Počet rozestavěných bytů (tisíce)</c:v>
                </c:pt>
              </c:strCache>
            </c:strRef>
          </c:tx>
          <c:marker>
            <c:symbol val="none"/>
          </c:marker>
          <c:cat>
            <c:numRef>
              <c:f>List1!$B$2:$F$2</c:f>
              <c:numCache>
                <c:formatCode>General</c:formatCode>
                <c:ptCount val="5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</c:numCache>
            </c:numRef>
          </c:cat>
          <c:val>
            <c:numRef>
              <c:f>List1!$B$4:$F$4</c:f>
              <c:numCache>
                <c:formatCode>General</c:formatCode>
                <c:ptCount val="5"/>
                <c:pt idx="0">
                  <c:v>17</c:v>
                </c:pt>
                <c:pt idx="1">
                  <c:v>25</c:v>
                </c:pt>
                <c:pt idx="2">
                  <c:v>23</c:v>
                </c:pt>
                <c:pt idx="3">
                  <c:v>21</c:v>
                </c:pt>
                <c:pt idx="4">
                  <c:v>7</c:v>
                </c:pt>
              </c:numCache>
            </c:numRef>
          </c:val>
        </c:ser>
        <c:ser>
          <c:idx val="2"/>
          <c:order val="2"/>
          <c:tx>
            <c:strRef>
              <c:f>List1!$A$5</c:f>
              <c:strCache>
                <c:ptCount val="1"/>
                <c:pt idx="0">
                  <c:v>Ceny nemovitostí (index %)</c:v>
                </c:pt>
              </c:strCache>
            </c:strRef>
          </c:tx>
          <c:marker>
            <c:symbol val="none"/>
          </c:marker>
          <c:cat>
            <c:numRef>
              <c:f>List1!$B$2:$F$2</c:f>
              <c:numCache>
                <c:formatCode>General</c:formatCode>
                <c:ptCount val="5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</c:numCache>
            </c:numRef>
          </c:cat>
          <c:val>
            <c:numRef>
              <c:f>List1!$B$5:$F$5</c:f>
              <c:numCache>
                <c:formatCode>General</c:formatCode>
                <c:ptCount val="5"/>
                <c:pt idx="0">
                  <c:v>100</c:v>
                </c:pt>
                <c:pt idx="1">
                  <c:v>110</c:v>
                </c:pt>
                <c:pt idx="2">
                  <c:v>105</c:v>
                </c:pt>
                <c:pt idx="3">
                  <c:v>100</c:v>
                </c:pt>
                <c:pt idx="4">
                  <c:v>95</c:v>
                </c:pt>
              </c:numCache>
            </c:numRef>
          </c:val>
        </c:ser>
        <c:marker val="1"/>
        <c:axId val="67920640"/>
        <c:axId val="67922176"/>
      </c:lineChart>
      <c:catAx>
        <c:axId val="67920640"/>
        <c:scaling>
          <c:orientation val="minMax"/>
        </c:scaling>
        <c:axPos val="b"/>
        <c:numFmt formatCode="General" sourceLinked="1"/>
        <c:tickLblPos val="nextTo"/>
        <c:crossAx val="67922176"/>
        <c:crosses val="autoZero"/>
        <c:auto val="1"/>
        <c:lblAlgn val="ctr"/>
        <c:lblOffset val="100"/>
      </c:catAx>
      <c:valAx>
        <c:axId val="6792217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800">
                <a:latin typeface="Lucida Sans Unicode" pitchFamily="34" charset="0"/>
                <a:cs typeface="Lucida Sans Unicode" pitchFamily="34" charset="0"/>
              </a:defRPr>
            </a:pPr>
            <a:endParaRPr lang="cs-CZ"/>
          </a:p>
        </c:txPr>
        <c:crossAx val="67920640"/>
        <c:crosses val="autoZero"/>
        <c:crossBetween val="between"/>
      </c:valAx>
      <c:spPr>
        <a:solidFill>
          <a:srgbClr val="FFFFFF"/>
        </a:solidFill>
        <a:ln>
          <a:solidFill>
            <a:srgbClr val="000000"/>
          </a:solidFill>
        </a:ln>
      </c:spPr>
    </c:plotArea>
    <c:legend>
      <c:legendPos val="r"/>
      <c:legendEntry>
        <c:idx val="2"/>
        <c:txPr>
          <a:bodyPr/>
          <a:lstStyle/>
          <a:p>
            <a:pPr>
              <a:defRPr sz="1800">
                <a:latin typeface="Lucida Sans Unicode" pitchFamily="34" charset="0"/>
                <a:cs typeface="Lucida Sans Unicode" pitchFamily="34" charset="0"/>
              </a:defRPr>
            </a:pPr>
            <a:endParaRPr lang="cs-CZ"/>
          </a:p>
        </c:txPr>
      </c:legendEntry>
      <c:layout>
        <c:manualLayout>
          <c:xMode val="edge"/>
          <c:yMode val="edge"/>
          <c:x val="6.6962941713611626E-2"/>
          <c:y val="0.79688878503934901"/>
          <c:w val="0.88435608691433554"/>
          <c:h val="0.20311121496065085"/>
        </c:manualLayout>
      </c:layout>
      <c:txPr>
        <a:bodyPr/>
        <a:lstStyle/>
        <a:p>
          <a:pPr>
            <a:defRPr>
              <a:latin typeface="Lucida Sans Unicode" pitchFamily="34" charset="0"/>
              <a:cs typeface="Lucida Sans Unicode" pitchFamily="34" charset="0"/>
            </a:defRPr>
          </a:pPr>
          <a:endParaRPr lang="cs-CZ"/>
        </a:p>
      </c:txPr>
    </c:legend>
    <c:plotVisOnly val="1"/>
  </c:chart>
  <c:txPr>
    <a:bodyPr/>
    <a:lstStyle/>
    <a:p>
      <a:pPr>
        <a:defRPr sz="1800"/>
      </a:pPr>
      <a:endParaRPr lang="cs-CZ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cs-CZ" noProof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402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402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402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402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402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314298" algn="l" defTabSz="9257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77157" algn="l" defTabSz="9257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40016" algn="l" defTabSz="9257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02876" algn="l" defTabSz="9257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2038" y="695325"/>
            <a:ext cx="4733925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92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cs-CZ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2038" y="695325"/>
            <a:ext cx="4733925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pPr marL="0" marR="0" indent="0" algn="l" defTabSz="45402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lang="cs-CZ" dirty="0" smtClean="0"/>
              <a:t>„jste pro mě další, pokud se už dobře pamatuju, tak 65. realitní server“. Touto větou začal naší schůzku jeden z našich nejmenovaných partnerů. Já jsem si dál tu práci a snažil jsem se jich většinu najít a sehnat. Skoro se mi to podařilo, každopádně je fakt, že realitní serverů je hodně. I když zdaleka ne tolik jako obchodů s parfémy, s pneumatikami a nebo s hromadnými slevami.</a:t>
            </a:r>
          </a:p>
          <a:p>
            <a:endParaRPr lang="cs-CZ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2038" y="695325"/>
            <a:ext cx="4733925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pPr marL="0" marR="0" indent="0" algn="l" defTabSz="45402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lang="cs-CZ" dirty="0" smtClean="0"/>
              <a:t>Toto</a:t>
            </a:r>
            <a:r>
              <a:rPr lang="cs-CZ" baseline="0" dirty="0" smtClean="0"/>
              <a:t> číslo jsou odhadované výdaje v miliónech korun na inzerci u realitních kanceláří a developerů za rok 2010. 80% z nich jde do internetu. Jak vidíte v pozadí, realitní trh prošel v posledních třech letech výraznými změnami – nejdříve realitní krize, nasycení trhu obecně, zpomalující ekonomika plus nějaké ty bouřky u realitních serverů. Přesto se pořád jedná o jeden z nejzajímavějších a nejziskovějších segmentů. Pro </a:t>
            </a:r>
            <a:r>
              <a:rPr lang="cs-CZ" baseline="0" dirty="0" err="1" smtClean="0"/>
              <a:t>realitky</a:t>
            </a:r>
            <a:r>
              <a:rPr lang="cs-CZ" baseline="0" dirty="0" smtClean="0"/>
              <a:t> i pro servery. My chudí nakupující jsme už na tom hůře – řekne nám konečně už někdo, jestli ty ceny bytů budou klesat nebo stoupat? Můj osobní tip je – nenechte se zmást tím, co všude píší. Je to trochu jako na burze – hra s důvěrou a spekulací.</a:t>
            </a:r>
            <a:endParaRPr lang="cs-CZ" dirty="0" smtClean="0"/>
          </a:p>
          <a:p>
            <a:endParaRPr lang="cs-CZ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2038" y="695325"/>
            <a:ext cx="4733925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pPr marL="0" marR="0" indent="0" algn="l" defTabSz="45402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lang="cs-CZ" dirty="0" smtClean="0"/>
              <a:t>Na našem</a:t>
            </a:r>
            <a:r>
              <a:rPr lang="cs-CZ" baseline="0" dirty="0" smtClean="0"/>
              <a:t> trhu působí zhruba 2.500 realitních kanceláří. Živnostenských listů je ale na realitní činnost vydaných cca 40.000. Panuje dosti povědomí, že nemají dobrou pověst a že realitní byznys je džungle. Částečně je to je pravda, protože když jsem si četl kritiku nových </a:t>
            </a:r>
            <a:r>
              <a:rPr lang="cs-CZ" baseline="0" dirty="0" err="1" smtClean="0"/>
              <a:t>Srealit</a:t>
            </a:r>
            <a:r>
              <a:rPr lang="cs-CZ" baseline="0" dirty="0" smtClean="0"/>
              <a:t> na Lupě, v komentářích nadávalo víc lidí na realitní kanceláře než na Seznam. Takovou pověst u nás realitní kanceláří mají. Každopádně trhu vévodí cca 20 největších RK, kam patří nově i </a:t>
            </a:r>
            <a:r>
              <a:rPr lang="cs-CZ" baseline="0" dirty="0" err="1" smtClean="0"/>
              <a:t>franchisové</a:t>
            </a:r>
            <a:r>
              <a:rPr lang="cs-CZ" baseline="0" dirty="0" smtClean="0"/>
              <a:t> řetězce jako Re/</a:t>
            </a:r>
            <a:r>
              <a:rPr lang="cs-CZ" baseline="0" dirty="0" err="1" smtClean="0"/>
              <a:t>max</a:t>
            </a:r>
            <a:r>
              <a:rPr lang="cs-CZ" baseline="0" dirty="0" smtClean="0"/>
              <a:t> nebo </a:t>
            </a:r>
            <a:r>
              <a:rPr lang="cs-CZ" baseline="0" dirty="0" err="1" smtClean="0"/>
              <a:t>Century</a:t>
            </a:r>
            <a:r>
              <a:rPr lang="cs-CZ" baseline="0" dirty="0" smtClean="0"/>
              <a:t> 21 a za nimi jsme se vydali jako první a uzavřeli s nimi užší spolupráci, kde si navzájem vyměňujeme postřehy o trhu. Realitní kanceláře byly překvapivě velmi otevřené, letošní rok byl pro některé z nich impulsem k tomu, aby odešli od největšího hráče a hledají nové servery. Zajímavé, že se moc zajímají o to, se kterými jsme již byli dohodnuti a někteří dokonce pomlouvají ty druhé. Jedním dechem ale dodávají, že si jdou právě s ředitelem této </a:t>
            </a:r>
            <a:r>
              <a:rPr lang="cs-CZ" baseline="0" dirty="0" err="1" smtClean="0"/>
              <a:t>realitky</a:t>
            </a:r>
            <a:r>
              <a:rPr lang="cs-CZ" baseline="0" dirty="0" smtClean="0"/>
              <a:t> dát zítra večeři. Dobrým důvodem proč RK jsou </a:t>
            </a:r>
            <a:r>
              <a:rPr lang="cs-CZ" baseline="0" dirty="0" err="1" smtClean="0"/>
              <a:t>předsvědčeni</a:t>
            </a:r>
            <a:r>
              <a:rPr lang="cs-CZ" baseline="0" dirty="0" smtClean="0"/>
              <a:t> o tom, že to má smysl, je jméno </a:t>
            </a:r>
            <a:r>
              <a:rPr lang="cs-CZ" baseline="0" dirty="0" err="1" smtClean="0"/>
              <a:t>Aukra</a:t>
            </a:r>
            <a:r>
              <a:rPr lang="cs-CZ" baseline="0" dirty="0" smtClean="0"/>
              <a:t>.</a:t>
            </a:r>
            <a:endParaRPr lang="cs-CZ" dirty="0" smtClean="0"/>
          </a:p>
          <a:p>
            <a:endParaRPr lang="cs-CZ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2038" y="695325"/>
            <a:ext cx="4733925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2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pPr marL="0" marR="0" indent="0" algn="l" defTabSz="45402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lang="cs-CZ" dirty="0" err="1" smtClean="0"/>
              <a:t>Aukro</a:t>
            </a:r>
            <a:r>
              <a:rPr lang="cs-CZ" dirty="0" smtClean="0"/>
              <a:t>, nebo spíše Allegro,</a:t>
            </a:r>
            <a:r>
              <a:rPr lang="cs-CZ" baseline="0" dirty="0" smtClean="0"/>
              <a:t> je skupina, která působí ve většině zemí střední nebo východní Evropy. V pěti zemích má potom zastoupení na trhu realitních serverů. U nás nejdříve </a:t>
            </a:r>
            <a:r>
              <a:rPr lang="cs-CZ" baseline="0" dirty="0" err="1" smtClean="0"/>
              <a:t>Bezrealitky</a:t>
            </a:r>
            <a:r>
              <a:rPr lang="cs-CZ" baseline="0" dirty="0" smtClean="0"/>
              <a:t> (server pro soukromou inzerci), dále </a:t>
            </a:r>
            <a:r>
              <a:rPr lang="cs-CZ" baseline="0" dirty="0" err="1" smtClean="0"/>
              <a:t>iDeveloper</a:t>
            </a:r>
            <a:r>
              <a:rPr lang="cs-CZ" baseline="0" dirty="0" smtClean="0"/>
              <a:t> (jen developerské projekty) a nově </a:t>
            </a:r>
            <a:r>
              <a:rPr lang="cs-CZ" baseline="0" dirty="0" err="1" smtClean="0"/>
              <a:t>Wikireality</a:t>
            </a:r>
            <a:r>
              <a:rPr lang="cs-CZ" baseline="0" dirty="0" smtClean="0"/>
              <a:t>. Dále má jedničku v Polsku a Litvě, silné hráče potom na Estonsku a Ukrajině. My se s kolegy z těchto zemí nedávno setkali na zajímavé schůzce, abychom si vyměnili pár poznatků, každý ten trh má svá specifika. Například tržby polského portálu a litevské dvojky jsou prakticky stejné – zatímco v Polsku je obrovsky silná konkurence nedovolující zdražení, v Litvě </a:t>
            </a:r>
            <a:r>
              <a:rPr lang="cs-CZ" baseline="0" dirty="0" err="1" smtClean="0"/>
              <a:t>ma</a:t>
            </a:r>
            <a:r>
              <a:rPr lang="cs-CZ" baseline="0" dirty="0" smtClean="0"/>
              <a:t> Allegro jedničku a dvojku a může ovládat trh. Na Ukrajině – jako velké zemi je zajímavé, že tam neexistuje nic jako hromadná správa pomocí realitních softwarů a všechny nemovitosti vládají makléři pěkně jednu po druhém do každého serveru zvlášť. </a:t>
            </a:r>
            <a:r>
              <a:rPr lang="cs-CZ" baseline="0" dirty="0" err="1" smtClean="0"/>
              <a:t>Wikireality</a:t>
            </a:r>
            <a:r>
              <a:rPr lang="cs-CZ" baseline="0" dirty="0" smtClean="0"/>
              <a:t> jsou první server skupiny, který vzniká na zelené louce a pokud uspěje, je tu nápad, aby se stal platformou pro ostatní země.</a:t>
            </a:r>
            <a:endParaRPr lang="cs-CZ" dirty="0" smtClean="0"/>
          </a:p>
          <a:p>
            <a:endParaRPr lang="cs-CZ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2038" y="695325"/>
            <a:ext cx="4733925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pPr marL="0" marR="0" indent="0" algn="l" defTabSz="45402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lang="cs-CZ" dirty="0" smtClean="0"/>
              <a:t>Kromě jména </a:t>
            </a:r>
            <a:r>
              <a:rPr lang="cs-CZ" dirty="0" err="1" smtClean="0"/>
              <a:t>Aukra</a:t>
            </a:r>
            <a:r>
              <a:rPr lang="cs-CZ" dirty="0" smtClean="0"/>
              <a:t> přesvědčuje</a:t>
            </a:r>
            <a:r>
              <a:rPr lang="cs-CZ" baseline="0" dirty="0" smtClean="0"/>
              <a:t> </a:t>
            </a:r>
            <a:r>
              <a:rPr lang="cs-CZ" baseline="0" dirty="0" err="1" smtClean="0"/>
              <a:t>realitky</a:t>
            </a:r>
            <a:r>
              <a:rPr lang="cs-CZ" baseline="0" dirty="0" smtClean="0"/>
              <a:t> ještě jedna věc – musíte ukázat, že „na to máte“. V říjnu nám probíhala televizní reklama, od které jsme si slibovali, že jí uvidí majitelé </a:t>
            </a:r>
            <a:r>
              <a:rPr lang="cs-CZ" baseline="0" dirty="0" err="1" smtClean="0"/>
              <a:t>realitek</a:t>
            </a:r>
            <a:r>
              <a:rPr lang="cs-CZ" baseline="0" dirty="0" smtClean="0"/>
              <a:t>, u kterých jsme ještě nebyli a budou se nám lépe otevírat dveře. Jsme příjemně překvapeni, že samotná </a:t>
            </a:r>
            <a:r>
              <a:rPr lang="cs-CZ" baseline="0" dirty="0" err="1" smtClean="0"/>
              <a:t>brandová</a:t>
            </a:r>
            <a:r>
              <a:rPr lang="cs-CZ" baseline="0" dirty="0" smtClean="0"/>
              <a:t> reklama má i velmi dobrý účinek na samotnou návštěvnost – zaznamenali jsme skoro trojnásobné množství hledání a příchodů ve </a:t>
            </a:r>
            <a:r>
              <a:rPr lang="cs-CZ" baseline="0" dirty="0" err="1" smtClean="0"/>
              <a:t>fultextech</a:t>
            </a:r>
            <a:r>
              <a:rPr lang="cs-CZ" baseline="0" dirty="0" smtClean="0"/>
              <a:t> na slovo „</a:t>
            </a:r>
            <a:r>
              <a:rPr lang="cs-CZ" baseline="0" dirty="0" err="1" smtClean="0"/>
              <a:t>wikireality</a:t>
            </a:r>
            <a:r>
              <a:rPr lang="cs-CZ" baseline="0" dirty="0" smtClean="0"/>
              <a:t>“ a zvýšil se dvojnásobně i počet přímých příchodů na stránky. Co se týče ostatních druhů reklamy – o prázdninách jsme vyzkoušeli online na „masových“ serverech (dokonce nás pustili i ke konkurenci), v návštěvnosti byl efekt mimořádný, ale byznys samotný zůstal prakticky stejný. Pro efektivitu tu máme především PPC reklamu a navazujeme také několik strategických partnerství s těmi, kdo naší konkurencí </a:t>
            </a:r>
            <a:r>
              <a:rPr lang="cs-CZ" baseline="0" dirty="0" smtClean="0"/>
              <a:t>nejsou. </a:t>
            </a:r>
            <a:r>
              <a:rPr lang="cs-CZ" baseline="0" dirty="0" smtClean="0"/>
              <a:t>Velmi účinnou a prakticky neuvěřitelně lacinou (ale neuvěřitelně pracnou) reklamou je PR – být vidět, slyšet, nechat se citovat. Konverze fajn, ale jméno je pro obchodní partnery vším.</a:t>
            </a:r>
            <a:endParaRPr lang="cs-CZ" dirty="0" smtClean="0"/>
          </a:p>
          <a:p>
            <a:endParaRPr lang="cs-CZ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2038" y="695325"/>
            <a:ext cx="4733925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pPr marL="0" marR="0" indent="0" algn="l" defTabSz="45402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lang="cs-CZ" dirty="0" smtClean="0"/>
              <a:t>Co je především hlavní</a:t>
            </a:r>
            <a:r>
              <a:rPr lang="cs-CZ" baseline="0" dirty="0" smtClean="0"/>
              <a:t> přidaná hodnota pro lidi, kteří hledají nemovitost? Reference – ať už vlastní nebo cizí. </a:t>
            </a:r>
            <a:r>
              <a:rPr lang="cs-CZ" dirty="0" smtClean="0"/>
              <a:t>Lidé</a:t>
            </a:r>
            <a:r>
              <a:rPr lang="cs-CZ" baseline="0" dirty="0" smtClean="0"/>
              <a:t> mají 4 možnosti, jak hodnotit makléře. Mohou ho hodnotit, pokud s ním v minulosti kdykoliv byly v kontaktu. Mohou ho hodnotit na základě případu, který proběhl přes </a:t>
            </a:r>
            <a:r>
              <a:rPr lang="cs-CZ" baseline="0" dirty="0" err="1" smtClean="0"/>
              <a:t>Wikireality</a:t>
            </a:r>
            <a:r>
              <a:rPr lang="cs-CZ" baseline="0" dirty="0" smtClean="0"/>
              <a:t>. Mohou hodnotit jeho nemovitosti. A mohou hodnotit jeho realitní kancelář. Všechno se započítává do výsledku, podle kterého se počítají nejlepší makléři. Ti se zobrazují na HP a mají podle statistik zhruba 3-4x větší šanci, že někdo bude kontaktovat právě je. Ukazuje se, že nejvíce se o svůj profil starají hlavně makléři z malých RK a dále z </a:t>
            </a:r>
            <a:r>
              <a:rPr lang="cs-CZ" baseline="0" dirty="0" err="1" smtClean="0"/>
              <a:t>franchisových</a:t>
            </a:r>
            <a:r>
              <a:rPr lang="cs-CZ" baseline="0" dirty="0" smtClean="0"/>
              <a:t> řetězců. Převažují zatím pozitivní reference, zatím nejčastějším negativem bývá, že makléř nereaguje. To se ale snažíme díky systému hlídání případů průběžně zlepšovat.</a:t>
            </a:r>
            <a:endParaRPr lang="cs-CZ" dirty="0" smtClean="0"/>
          </a:p>
          <a:p>
            <a:endParaRPr lang="cs-CZ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2038" y="695325"/>
            <a:ext cx="4733925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pPr marL="0" marR="0" indent="0" algn="l" defTabSz="45402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lang="cs-CZ" dirty="0" smtClean="0"/>
              <a:t>Když už jsme zmínili</a:t>
            </a:r>
            <a:r>
              <a:rPr lang="cs-CZ" baseline="0" dirty="0" smtClean="0"/>
              <a:t> efektivitu – pro nás není až samotná návštěvnost tak kritická – nás obchodní model je totiž postavený na provizi z úspěšně uzavřeného obchodu realizovaného přes nás. </a:t>
            </a:r>
            <a:r>
              <a:rPr lang="cs-CZ" baseline="0" dirty="0" err="1" smtClean="0"/>
              <a:t>Realitka</a:t>
            </a:r>
            <a:r>
              <a:rPr lang="cs-CZ" baseline="0" dirty="0" smtClean="0"/>
              <a:t> u nás neplatí žádné peníze za registraci nebo za zveřejněný inzerát, teprve když někdo prokazatelně poptá a následně uzavře přes nás obchod, odvádí nám </a:t>
            </a:r>
            <a:r>
              <a:rPr lang="cs-CZ" baseline="0" dirty="0" err="1" smtClean="0"/>
              <a:t>realitka</a:t>
            </a:r>
            <a:r>
              <a:rPr lang="cs-CZ" baseline="0" dirty="0" smtClean="0"/>
              <a:t> 0,2% z prodeje (10% z pronájmu). Tedy jsme spíše „</a:t>
            </a:r>
            <a:r>
              <a:rPr lang="cs-CZ" baseline="0" dirty="0" err="1" smtClean="0"/>
              <a:t>eshop</a:t>
            </a:r>
            <a:r>
              <a:rPr lang="cs-CZ" baseline="0" dirty="0" smtClean="0"/>
              <a:t>“, nebo chcete-li „realitní agenturou“. Pro RK je to zajímavé, že nemusí dávat peníze předem, pro nás to znamená ale obrovský tlak na kontrolu všech poptávek (včetně ověřování u klientů), vzhledem k tomu, že se snažíme ihned </a:t>
            </a:r>
            <a:r>
              <a:rPr lang="cs-CZ" baseline="0" dirty="0" err="1" smtClean="0"/>
              <a:t>nezvěřejňovat</a:t>
            </a:r>
            <a:r>
              <a:rPr lang="cs-CZ" baseline="0" dirty="0" smtClean="0"/>
              <a:t> kontakt na </a:t>
            </a:r>
            <a:r>
              <a:rPr lang="cs-CZ" baseline="0" dirty="0" err="1" smtClean="0"/>
              <a:t>realitku</a:t>
            </a:r>
            <a:r>
              <a:rPr lang="cs-CZ" baseline="0" dirty="0" smtClean="0"/>
              <a:t> (viz </a:t>
            </a:r>
            <a:r>
              <a:rPr lang="cs-CZ" baseline="0" dirty="0" err="1" smtClean="0"/>
              <a:t>Invia</a:t>
            </a:r>
            <a:r>
              <a:rPr lang="cs-CZ" baseline="0" dirty="0" smtClean="0"/>
              <a:t>), tak tlačíme i na makléře. Toto je asi nejnáročnější část, se kterou nyní bojujeme, je to neustálá optimalizace, zvyšování konverze. Dobré je, že </a:t>
            </a:r>
            <a:r>
              <a:rPr lang="cs-CZ" baseline="0" dirty="0" err="1" smtClean="0"/>
              <a:t>realitky</a:t>
            </a:r>
            <a:r>
              <a:rPr lang="cs-CZ" baseline="0" dirty="0" smtClean="0"/>
              <a:t> (tedy jejich majitelé) to berou v podstatě jako další kontrolu svých makléřů a tak nám vychází vstříc. Přesto musíme prověřit každý </a:t>
            </a:r>
            <a:r>
              <a:rPr lang="cs-CZ" baseline="0" dirty="0" err="1" smtClean="0"/>
              <a:t>neuspěšně</a:t>
            </a:r>
            <a:r>
              <a:rPr lang="cs-CZ" baseline="0" dirty="0" smtClean="0"/>
              <a:t> uzavřený případ, například přes listy vlastnictví u katastru. Průměrná míra konverze je, že zhruba každý 20 návštěvník kontaktuje makléře (polovina hned telefonicky, hlavně u pronájmů, kde rozhoduje rychlost a dobrý byt je během dne pryč), zhruba 10% z poptávek je uzavřeno úspěšně.</a:t>
            </a:r>
            <a:endParaRPr lang="cs-CZ" dirty="0" smtClean="0"/>
          </a:p>
          <a:p>
            <a:endParaRPr lang="cs-CZ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2038" y="695325"/>
            <a:ext cx="4733925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r>
              <a:rPr lang="cs-CZ" dirty="0" smtClean="0"/>
              <a:t>Denní návštěvnost, kterou</a:t>
            </a:r>
            <a:r>
              <a:rPr lang="cs-CZ" baseline="0" dirty="0" smtClean="0"/>
              <a:t> bychom chtěli mít příští rok koncem léta. Tedy být v přepočtu na návštěvnost dvojkou, ale nabízet vzhledem k zásahu a penězům co nejefektivnější zásah. Práce, kterou v následujícím půl roce musíme vykonat, je nabrat další realitní kanceláře, ale půjdeme jen do kritického množství a pak uvažujeme o uzavření. Druhou prací je pro nás neustála práce s procesy, konverzí, tedy zlepšování efektivity. Třetí je budování jména a návštěvnosti, což zahrnuje od vlastního oddělení na PPC, být těmi, kdo nabízejí </a:t>
            </a:r>
            <a:r>
              <a:rPr lang="cs-CZ" baseline="0" dirty="0" err="1" smtClean="0"/>
              <a:t>vychytávky</a:t>
            </a:r>
            <a:r>
              <a:rPr lang="cs-CZ" baseline="0" dirty="0" smtClean="0"/>
              <a:t> jako mobilní aplikace pro makléře. Osm lidí, kteří v současnosti připravují </a:t>
            </a:r>
            <a:r>
              <a:rPr lang="cs-CZ" baseline="0" dirty="0" err="1" smtClean="0"/>
              <a:t>Wikireality</a:t>
            </a:r>
            <a:r>
              <a:rPr lang="cs-CZ" baseline="0" dirty="0" smtClean="0"/>
              <a:t>, je na jednu stranu </a:t>
            </a:r>
            <a:r>
              <a:rPr lang="cs-CZ" baseline="0" dirty="0" err="1" smtClean="0"/>
              <a:t>startup</a:t>
            </a:r>
            <a:r>
              <a:rPr lang="cs-CZ" baseline="0" dirty="0" smtClean="0"/>
              <a:t>, ale silné jméno v pozadí a pracovat s tříletým plánem je už trochu jiný styl práce.</a:t>
            </a:r>
            <a:endParaRPr lang="cs-CZ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2038" y="695325"/>
            <a:ext cx="4733925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cs-CZ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83197" y="2348229"/>
            <a:ext cx="8874595" cy="1622183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66393" y="4285399"/>
            <a:ext cx="7308203" cy="1930871"/>
          </a:xfrm>
        </p:spPr>
        <p:txBody>
          <a:bodyPr/>
          <a:lstStyle>
            <a:lvl1pPr marL="0" indent="0" algn="ctr">
              <a:buNone/>
              <a:defRPr/>
            </a:lvl1pPr>
            <a:lvl2pPr marL="462859" indent="0" algn="ctr">
              <a:buNone/>
              <a:defRPr/>
            </a:lvl2pPr>
            <a:lvl3pPr marL="925719" indent="0" algn="ctr">
              <a:buNone/>
              <a:defRPr/>
            </a:lvl3pPr>
            <a:lvl4pPr marL="1388578" indent="0" algn="ctr">
              <a:buNone/>
              <a:defRPr/>
            </a:lvl4pPr>
            <a:lvl5pPr marL="1851438" indent="0" algn="ctr">
              <a:buNone/>
              <a:defRPr/>
            </a:lvl5pPr>
            <a:lvl6pPr marL="2314298" indent="0" algn="ctr">
              <a:buNone/>
              <a:defRPr/>
            </a:lvl6pPr>
            <a:lvl7pPr marL="2777157" indent="0" algn="ctr">
              <a:buNone/>
              <a:defRPr/>
            </a:lvl7pPr>
            <a:lvl8pPr marL="3240016" indent="0" algn="ctr">
              <a:buNone/>
              <a:defRPr/>
            </a:lvl8pPr>
            <a:lvl9pPr marL="3702876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D3138-93A0-4DE1-9E44-2B9BC74BF17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C22C1-800E-4EE9-ADB3-0AF6140935F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3989" y="4858675"/>
            <a:ext cx="8876226" cy="1502488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23989" y="3204994"/>
            <a:ext cx="8876226" cy="1653682"/>
          </a:xfrm>
        </p:spPr>
        <p:txBody>
          <a:bodyPr anchor="b"/>
          <a:lstStyle>
            <a:lvl1pPr marL="0" indent="0">
              <a:buNone/>
              <a:defRPr sz="2000"/>
            </a:lvl1pPr>
            <a:lvl2pPr marL="462859" indent="0">
              <a:buNone/>
              <a:defRPr sz="1800"/>
            </a:lvl2pPr>
            <a:lvl3pPr marL="925719" indent="0">
              <a:buNone/>
              <a:defRPr sz="1600"/>
            </a:lvl3pPr>
            <a:lvl4pPr marL="1388578" indent="0">
              <a:buNone/>
              <a:defRPr sz="1400"/>
            </a:lvl4pPr>
            <a:lvl5pPr marL="1851438" indent="0">
              <a:buNone/>
              <a:defRPr sz="1400"/>
            </a:lvl5pPr>
            <a:lvl6pPr marL="2314298" indent="0">
              <a:buNone/>
              <a:defRPr sz="1400"/>
            </a:lvl6pPr>
            <a:lvl7pPr marL="2777157" indent="0">
              <a:buNone/>
              <a:defRPr sz="1400"/>
            </a:lvl7pPr>
            <a:lvl8pPr marL="3240016" indent="0">
              <a:buNone/>
              <a:defRPr sz="1400"/>
            </a:lvl8pPr>
            <a:lvl9pPr marL="3702876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9753E-9D13-49D9-9250-1300D6877E4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783196" y="2182860"/>
            <a:ext cx="4358163" cy="4535813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297999" y="2182860"/>
            <a:ext cx="4359793" cy="4535813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5A0B3-C603-4782-ADFD-6D03692E862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22132" y="302388"/>
            <a:ext cx="9396726" cy="1259948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22132" y="1693057"/>
            <a:ext cx="4612701" cy="705571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2859" indent="0">
              <a:buNone/>
              <a:defRPr sz="2000" b="1"/>
            </a:lvl2pPr>
            <a:lvl3pPr marL="925719" indent="0">
              <a:buNone/>
              <a:defRPr sz="1800" b="1"/>
            </a:lvl3pPr>
            <a:lvl4pPr marL="1388578" indent="0">
              <a:buNone/>
              <a:defRPr sz="1600" b="1"/>
            </a:lvl4pPr>
            <a:lvl5pPr marL="1851438" indent="0">
              <a:buNone/>
              <a:defRPr sz="1600" b="1"/>
            </a:lvl5pPr>
            <a:lvl6pPr marL="2314298" indent="0">
              <a:buNone/>
              <a:defRPr sz="1600" b="1"/>
            </a:lvl6pPr>
            <a:lvl7pPr marL="2777157" indent="0">
              <a:buNone/>
              <a:defRPr sz="1600" b="1"/>
            </a:lvl7pPr>
            <a:lvl8pPr marL="3240016" indent="0">
              <a:buNone/>
              <a:defRPr sz="1600" b="1"/>
            </a:lvl8pPr>
            <a:lvl9pPr marL="3702876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22132" y="2398628"/>
            <a:ext cx="4612701" cy="4356270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304525" y="1693057"/>
            <a:ext cx="4614333" cy="705571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2859" indent="0">
              <a:buNone/>
              <a:defRPr sz="2000" b="1"/>
            </a:lvl2pPr>
            <a:lvl3pPr marL="925719" indent="0">
              <a:buNone/>
              <a:defRPr sz="1800" b="1"/>
            </a:lvl3pPr>
            <a:lvl4pPr marL="1388578" indent="0">
              <a:buNone/>
              <a:defRPr sz="1600" b="1"/>
            </a:lvl4pPr>
            <a:lvl5pPr marL="1851438" indent="0">
              <a:buNone/>
              <a:defRPr sz="1600" b="1"/>
            </a:lvl5pPr>
            <a:lvl6pPr marL="2314298" indent="0">
              <a:buNone/>
              <a:defRPr sz="1600" b="1"/>
            </a:lvl6pPr>
            <a:lvl7pPr marL="2777157" indent="0">
              <a:buNone/>
              <a:defRPr sz="1600" b="1"/>
            </a:lvl7pPr>
            <a:lvl8pPr marL="3240016" indent="0">
              <a:buNone/>
              <a:defRPr sz="1600" b="1"/>
            </a:lvl8pPr>
            <a:lvl9pPr marL="3702876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304525" y="2398628"/>
            <a:ext cx="4614333" cy="4356270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AD350-8D7F-425C-B18A-99B50C201DA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3CBFF-BE20-4940-B731-04A0F371F61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7BAF8-58F7-4213-88DD-C49C5DE3DF0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22131" y="300813"/>
            <a:ext cx="3434643" cy="128199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082412" y="300813"/>
            <a:ext cx="5836446" cy="645408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22131" y="1582811"/>
            <a:ext cx="3434643" cy="5172086"/>
          </a:xfrm>
        </p:spPr>
        <p:txBody>
          <a:bodyPr/>
          <a:lstStyle>
            <a:lvl1pPr marL="0" indent="0">
              <a:buNone/>
              <a:defRPr sz="1400"/>
            </a:lvl1pPr>
            <a:lvl2pPr marL="462859" indent="0">
              <a:buNone/>
              <a:defRPr sz="1200"/>
            </a:lvl2pPr>
            <a:lvl3pPr marL="925719" indent="0">
              <a:buNone/>
              <a:defRPr sz="1000"/>
            </a:lvl3pPr>
            <a:lvl4pPr marL="1388578" indent="0">
              <a:buNone/>
              <a:defRPr sz="900"/>
            </a:lvl4pPr>
            <a:lvl5pPr marL="1851438" indent="0">
              <a:buNone/>
              <a:defRPr sz="900"/>
            </a:lvl5pPr>
            <a:lvl6pPr marL="2314298" indent="0">
              <a:buNone/>
              <a:defRPr sz="900"/>
            </a:lvl6pPr>
            <a:lvl7pPr marL="2777157" indent="0">
              <a:buNone/>
              <a:defRPr sz="900"/>
            </a:lvl7pPr>
            <a:lvl8pPr marL="3240016" indent="0">
              <a:buNone/>
              <a:defRPr sz="900"/>
            </a:lvl8pPr>
            <a:lvl9pPr marL="3702876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EB532-8B2D-4D74-914D-440DABEDBDB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46101" y="5293358"/>
            <a:ext cx="6265572" cy="62367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046101" y="675649"/>
            <a:ext cx="6265572" cy="4537387"/>
          </a:xfrm>
        </p:spPr>
        <p:txBody>
          <a:bodyPr/>
          <a:lstStyle>
            <a:lvl1pPr marL="0" indent="0">
              <a:buNone/>
              <a:defRPr sz="3200"/>
            </a:lvl1pPr>
            <a:lvl2pPr marL="462859" indent="0">
              <a:buNone/>
              <a:defRPr sz="2800"/>
            </a:lvl2pPr>
            <a:lvl3pPr marL="925719" indent="0">
              <a:buNone/>
              <a:defRPr sz="2500"/>
            </a:lvl3pPr>
            <a:lvl4pPr marL="1388578" indent="0">
              <a:buNone/>
              <a:defRPr sz="2000"/>
            </a:lvl4pPr>
            <a:lvl5pPr marL="1851438" indent="0">
              <a:buNone/>
              <a:defRPr sz="2000"/>
            </a:lvl5pPr>
            <a:lvl6pPr marL="2314298" indent="0">
              <a:buNone/>
              <a:defRPr sz="2000"/>
            </a:lvl6pPr>
            <a:lvl7pPr marL="2777157" indent="0">
              <a:buNone/>
              <a:defRPr sz="2000"/>
            </a:lvl7pPr>
            <a:lvl8pPr marL="3240016" indent="0">
              <a:buNone/>
              <a:defRPr sz="2000"/>
            </a:lvl8pPr>
            <a:lvl9pPr marL="3702876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046101" y="5917032"/>
            <a:ext cx="6265572" cy="888263"/>
          </a:xfrm>
        </p:spPr>
        <p:txBody>
          <a:bodyPr/>
          <a:lstStyle>
            <a:lvl1pPr marL="0" indent="0">
              <a:buNone/>
              <a:defRPr sz="1400"/>
            </a:lvl1pPr>
            <a:lvl2pPr marL="462859" indent="0">
              <a:buNone/>
              <a:defRPr sz="1200"/>
            </a:lvl2pPr>
            <a:lvl3pPr marL="925719" indent="0">
              <a:buNone/>
              <a:defRPr sz="1000"/>
            </a:lvl3pPr>
            <a:lvl4pPr marL="1388578" indent="0">
              <a:buNone/>
              <a:defRPr sz="900"/>
            </a:lvl4pPr>
            <a:lvl5pPr marL="1851438" indent="0">
              <a:buNone/>
              <a:defRPr sz="900"/>
            </a:lvl5pPr>
            <a:lvl6pPr marL="2314298" indent="0">
              <a:buNone/>
              <a:defRPr sz="900"/>
            </a:lvl6pPr>
            <a:lvl7pPr marL="2777157" indent="0">
              <a:buNone/>
              <a:defRPr sz="900"/>
            </a:lvl7pPr>
            <a:lvl8pPr marL="3240016" indent="0">
              <a:buNone/>
              <a:defRPr sz="900"/>
            </a:lvl8pPr>
            <a:lvl9pPr marL="3702876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47386-1D84-4F77-AB38-6476915FB45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A92FD4-56E2-4345-9C80-730590837DE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440367" y="590601"/>
            <a:ext cx="2217425" cy="6128071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783196" y="590601"/>
            <a:ext cx="6500530" cy="6128071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85ECB3-A079-4C5A-8A59-A0544E06586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3197" y="590601"/>
            <a:ext cx="8874595" cy="1422166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1520D-5D66-4FDF-8530-BD3381ACCF6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82638" y="590550"/>
            <a:ext cx="8875712" cy="1422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114" tIns="47379" rIns="91114" bIns="473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Klepněte pro úpravu formátu titulního textu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2638" y="2182813"/>
            <a:ext cx="8875712" cy="4535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114" tIns="47379" rIns="91114" bIns="473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Klepněte pro úpravu formátu textu osnovy</a:t>
            </a:r>
          </a:p>
          <a:p>
            <a:pPr lvl="1"/>
            <a:r>
              <a:rPr lang="en-GB" smtClean="0"/>
              <a:t>Druhá úroveň</a:t>
            </a:r>
          </a:p>
          <a:p>
            <a:pPr lvl="2"/>
            <a:r>
              <a:rPr lang="en-GB" smtClean="0"/>
              <a:t>Třetí úroveň</a:t>
            </a:r>
          </a:p>
          <a:p>
            <a:pPr lvl="3"/>
            <a:r>
              <a:rPr lang="en-GB" smtClean="0"/>
              <a:t>Čtvrtá úroveň osnovy</a:t>
            </a:r>
          </a:p>
          <a:p>
            <a:pPr lvl="4"/>
            <a:r>
              <a:rPr lang="en-GB" smtClean="0"/>
              <a:t>Pátá úroveň osnovy</a:t>
            </a:r>
          </a:p>
          <a:p>
            <a:pPr lvl="4"/>
            <a:r>
              <a:rPr lang="en-GB" smtClean="0"/>
              <a:t>Šestá úroveň</a:t>
            </a:r>
          </a:p>
          <a:p>
            <a:pPr lvl="4"/>
            <a:r>
              <a:rPr lang="en-GB" smtClean="0"/>
              <a:t>Sedmá úroveň</a:t>
            </a:r>
          </a:p>
          <a:p>
            <a:pPr lvl="4"/>
            <a:r>
              <a:rPr lang="en-GB" smtClean="0"/>
              <a:t>Osmá úroveň textu</a:t>
            </a:r>
          </a:p>
          <a:p>
            <a:pPr lvl="4"/>
            <a:r>
              <a:rPr lang="en-GB" smtClean="0"/>
              <a:t>Devátá úroveň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782638" y="6886575"/>
            <a:ext cx="2174875" cy="504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114" tIns="47379" rIns="91114" bIns="47379" numCol="1" anchor="t" anchorCtr="0" compatLnSpc="1">
            <a:prstTxWarp prst="textNoShape">
              <a:avLst/>
            </a:prstTxWarp>
          </a:bodyPr>
          <a:lstStyle>
            <a:lvl1pPr defTabSz="454824">
              <a:buClrTx/>
              <a:buFontTx/>
              <a:buNone/>
              <a:tabLst>
                <a:tab pos="0" algn="l"/>
                <a:tab pos="925719" algn="l"/>
                <a:tab pos="1851438" algn="l"/>
                <a:tab pos="2777157" algn="l"/>
                <a:tab pos="3702876" algn="l"/>
                <a:tab pos="4628596" algn="l"/>
                <a:tab pos="5554314" algn="l"/>
                <a:tab pos="6480033" algn="l"/>
                <a:tab pos="7405753" algn="l"/>
                <a:tab pos="8331471" algn="l"/>
                <a:tab pos="9257190" algn="l"/>
                <a:tab pos="10182910" algn="l"/>
              </a:tabLst>
              <a:defRPr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567113" y="6886575"/>
            <a:ext cx="3306762" cy="504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114" tIns="47379" rIns="91114" bIns="47379" numCol="1" anchor="t" anchorCtr="0" compatLnSpc="1">
            <a:prstTxWarp prst="textNoShape">
              <a:avLst/>
            </a:prstTxWarp>
          </a:bodyPr>
          <a:lstStyle>
            <a:lvl1pPr defTabSz="454824">
              <a:buClrTx/>
              <a:buFontTx/>
              <a:buNone/>
              <a:tabLst>
                <a:tab pos="0" algn="l"/>
                <a:tab pos="925719" algn="l"/>
                <a:tab pos="1851438" algn="l"/>
                <a:tab pos="2777157" algn="l"/>
                <a:tab pos="3702876" algn="l"/>
                <a:tab pos="4628596" algn="l"/>
                <a:tab pos="5554314" algn="l"/>
                <a:tab pos="6480033" algn="l"/>
                <a:tab pos="7405753" algn="l"/>
                <a:tab pos="8331471" algn="l"/>
                <a:tab pos="9257190" algn="l"/>
                <a:tab pos="10182910" algn="l"/>
              </a:tabLst>
              <a:defRPr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483475" y="6886575"/>
            <a:ext cx="2176463" cy="504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114" tIns="47379" rIns="91114" bIns="47379" numCol="1" anchor="t" anchorCtr="0" compatLnSpc="1">
            <a:prstTxWarp prst="textNoShape">
              <a:avLst/>
            </a:prstTxWarp>
          </a:bodyPr>
          <a:lstStyle>
            <a:lvl1pPr defTabSz="454824">
              <a:buClrTx/>
              <a:buFontTx/>
              <a:buNone/>
              <a:tabLst>
                <a:tab pos="0" algn="l"/>
                <a:tab pos="925719" algn="l"/>
                <a:tab pos="1851438" algn="l"/>
                <a:tab pos="2777157" algn="l"/>
                <a:tab pos="3702876" algn="l"/>
                <a:tab pos="4628596" algn="l"/>
                <a:tab pos="5554314" algn="l"/>
                <a:tab pos="6480033" algn="l"/>
                <a:tab pos="7405753" algn="l"/>
                <a:tab pos="8331471" algn="l"/>
                <a:tab pos="9257190" algn="l"/>
                <a:tab pos="10182910" algn="l"/>
              </a:tabLst>
              <a:defRPr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fld id="{82330608-6A6F-454F-AE65-4E97E000896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402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402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6" charset="0"/>
          <a:ea typeface="SimSun" charset="-122"/>
        </a:defRPr>
      </a:lvl2pPr>
      <a:lvl3pPr algn="ctr" defTabSz="45402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6" charset="0"/>
          <a:ea typeface="SimSun" charset="-122"/>
        </a:defRPr>
      </a:lvl3pPr>
      <a:lvl4pPr algn="ctr" defTabSz="45402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6" charset="0"/>
          <a:ea typeface="SimSun" charset="-122"/>
        </a:defRPr>
      </a:lvl4pPr>
      <a:lvl5pPr algn="ctr" defTabSz="45402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6" charset="0"/>
          <a:ea typeface="SimSun" charset="-122"/>
        </a:defRPr>
      </a:lvl5pPr>
      <a:lvl6pPr marL="2545727" indent="-231430" algn="ctr" defTabSz="454824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SimSun" charset="-122"/>
        </a:defRPr>
      </a:lvl6pPr>
      <a:lvl7pPr marL="3008587" indent="-231430" algn="ctr" defTabSz="454824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SimSun" charset="-122"/>
        </a:defRPr>
      </a:lvl7pPr>
      <a:lvl8pPr marL="3471446" indent="-231430" algn="ctr" defTabSz="454824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SimSun" charset="-122"/>
        </a:defRPr>
      </a:lvl8pPr>
      <a:lvl9pPr marL="3934305" indent="-231430" algn="ctr" defTabSz="454824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SimSun" charset="-122"/>
        </a:defRPr>
      </a:lvl9pPr>
    </p:titleStyle>
    <p:bodyStyle>
      <a:lvl1pPr marL="346075" indent="-346075" algn="l" defTabSz="454025" rtl="0" eaLnBrk="0" fontAlgn="base" hangingPunct="0">
        <a:spcBef>
          <a:spcPts val="813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50888" indent="-288925" algn="l" defTabSz="454025" rtl="0" eaLnBrk="0" fontAlgn="base" hangingPunct="0">
        <a:spcBef>
          <a:spcPts val="713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800">
          <a:solidFill>
            <a:srgbClr val="000000"/>
          </a:solidFill>
          <a:latin typeface="+mn-lt"/>
          <a:ea typeface="+mn-ea"/>
        </a:defRPr>
      </a:lvl2pPr>
      <a:lvl3pPr marL="1155700" indent="-230188" algn="l" defTabSz="454025" rtl="0" eaLnBrk="0" fontAlgn="base" hangingPunct="0">
        <a:spcBef>
          <a:spcPts val="613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500">
          <a:solidFill>
            <a:srgbClr val="000000"/>
          </a:solidFill>
          <a:latin typeface="+mn-lt"/>
          <a:ea typeface="+mn-ea"/>
        </a:defRPr>
      </a:lvl3pPr>
      <a:lvl4pPr marL="1619250" indent="-230188" algn="l" defTabSz="454025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2082800" indent="-230188" algn="l" defTabSz="454025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ea typeface="+mn-ea"/>
        </a:defRPr>
      </a:lvl5pPr>
      <a:lvl6pPr marL="2545727" indent="-231430" algn="l" defTabSz="454824" rtl="0" fontAlgn="base">
        <a:spcBef>
          <a:spcPts val="506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3008587" indent="-231430" algn="l" defTabSz="454824" rtl="0" fontAlgn="base">
        <a:spcBef>
          <a:spcPts val="506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71446" indent="-231430" algn="l" defTabSz="454824" rtl="0" fontAlgn="base">
        <a:spcBef>
          <a:spcPts val="506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934305" indent="-231430" algn="l" defTabSz="454824" rtl="0" fontAlgn="base">
        <a:spcBef>
          <a:spcPts val="506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cs-CZ"/>
      </a:defPPr>
      <a:lvl1pPr marL="0" algn="l" defTabSz="9257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2859" algn="l" defTabSz="9257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5719" algn="l" defTabSz="9257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8578" algn="l" defTabSz="9257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1438" algn="l" defTabSz="9257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14298" algn="l" defTabSz="9257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77157" algn="l" defTabSz="9257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40016" algn="l" defTabSz="9257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02876" algn="l" defTabSz="9257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5424488"/>
            <a:ext cx="7537450" cy="1208087"/>
          </a:xfrm>
        </p:spPr>
        <p:txBody>
          <a:bodyPr lIns="0" tIns="0" rIns="0" bIns="0" anchor="t"/>
          <a:lstStyle/>
          <a:p>
            <a:pPr eaLnBrk="1" hangingPunct="1">
              <a:lnSpc>
                <a:spcPct val="95000"/>
              </a:lnSpc>
              <a:buClrTx/>
              <a:tabLst>
                <a:tab pos="0" algn="l"/>
                <a:tab pos="925513" algn="l"/>
                <a:tab pos="1851025" algn="l"/>
                <a:tab pos="2776538" algn="l"/>
                <a:tab pos="3702050" algn="l"/>
                <a:tab pos="4627563" algn="l"/>
                <a:tab pos="5553075" algn="l"/>
                <a:tab pos="6478588" algn="l"/>
                <a:tab pos="7405688" algn="l"/>
                <a:tab pos="8331200" algn="l"/>
                <a:tab pos="9256713" algn="l"/>
                <a:tab pos="10182225" algn="l"/>
              </a:tabLst>
            </a:pPr>
            <a:r>
              <a:rPr lang="cs-CZ" sz="4800" b="1" dirty="0" smtClean="0">
                <a:latin typeface="Lucida Sans Unicode" pitchFamily="34" charset="0"/>
              </a:rPr>
              <a:t>    WIKIREALITY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719138" y="6067425"/>
            <a:ext cx="6800850" cy="906463"/>
          </a:xfrm>
        </p:spPr>
        <p:txBody>
          <a:bodyPr lIns="0" tIns="0" rIns="0" bIns="0"/>
          <a:lstStyle/>
          <a:p>
            <a:pPr marL="0" indent="0" algn="ctr" eaLnBrk="1" hangingPunct="1">
              <a:lnSpc>
                <a:spcPct val="95000"/>
              </a:lnSpc>
              <a:spcBef>
                <a:spcPct val="0"/>
              </a:spcBef>
              <a:buClrTx/>
              <a:buFont typeface="Times New Roman" pitchFamily="18" charset="0"/>
              <a:buNone/>
              <a:tabLst>
                <a:tab pos="0" algn="l"/>
                <a:tab pos="925513" algn="l"/>
                <a:tab pos="1851025" algn="l"/>
                <a:tab pos="2776538" algn="l"/>
                <a:tab pos="3702050" algn="l"/>
                <a:tab pos="4627563" algn="l"/>
                <a:tab pos="5553075" algn="l"/>
                <a:tab pos="6478588" algn="l"/>
                <a:tab pos="7405688" algn="l"/>
                <a:tab pos="8331200" algn="l"/>
                <a:tab pos="9256713" algn="l"/>
                <a:tab pos="10182225" algn="l"/>
              </a:tabLst>
            </a:pPr>
            <a:r>
              <a:rPr lang="cs-CZ" b="1" dirty="0" smtClean="0">
                <a:latin typeface="Lucida Sans Unicode" pitchFamily="34" charset="0"/>
              </a:rPr>
              <a:t>Tomáš Vyskočil</a:t>
            </a:r>
          </a:p>
          <a:p>
            <a:pPr marL="0" indent="0" algn="ctr" eaLnBrk="1" hangingPunct="1">
              <a:lnSpc>
                <a:spcPct val="95000"/>
              </a:lnSpc>
              <a:spcBef>
                <a:spcPct val="0"/>
              </a:spcBef>
              <a:buClrTx/>
              <a:buFont typeface="Times New Roman" pitchFamily="18" charset="0"/>
              <a:buNone/>
              <a:tabLst>
                <a:tab pos="0" algn="l"/>
                <a:tab pos="925513" algn="l"/>
                <a:tab pos="1851025" algn="l"/>
                <a:tab pos="2776538" algn="l"/>
                <a:tab pos="3702050" algn="l"/>
                <a:tab pos="4627563" algn="l"/>
                <a:tab pos="5553075" algn="l"/>
                <a:tab pos="6478588" algn="l"/>
                <a:tab pos="7405688" algn="l"/>
                <a:tab pos="8331200" algn="l"/>
                <a:tab pos="9256713" algn="l"/>
                <a:tab pos="10182225" algn="l"/>
              </a:tabLst>
            </a:pPr>
            <a:r>
              <a:rPr lang="cs-CZ" sz="1400" b="1" dirty="0" err="1" smtClean="0">
                <a:latin typeface="Lucida Sans Unicode" pitchFamily="34" charset="0"/>
              </a:rPr>
              <a:t>Czech</a:t>
            </a:r>
            <a:r>
              <a:rPr lang="cs-CZ" sz="1400" b="1" dirty="0" smtClean="0">
                <a:latin typeface="Lucida Sans Unicode" pitchFamily="34" charset="0"/>
              </a:rPr>
              <a:t> Internet </a:t>
            </a:r>
            <a:r>
              <a:rPr lang="cs-CZ" sz="1400" b="1" dirty="0" err="1" smtClean="0">
                <a:latin typeface="Lucida Sans Unicode" pitchFamily="34" charset="0"/>
              </a:rPr>
              <a:t>Forum</a:t>
            </a:r>
            <a:r>
              <a:rPr lang="cs-CZ" sz="1400" b="1" dirty="0" smtClean="0">
                <a:latin typeface="Lucida Sans Unicode" pitchFamily="34" charset="0"/>
              </a:rPr>
              <a:t> 11.11.2010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254000" y="301625"/>
            <a:ext cx="9934575" cy="908050"/>
          </a:xfrm>
        </p:spPr>
        <p:txBody>
          <a:bodyPr lIns="0" tIns="0" rIns="0" bIns="0" anchor="t"/>
          <a:lstStyle/>
          <a:p>
            <a:pPr eaLnBrk="1" hangingPunct="1">
              <a:lnSpc>
                <a:spcPct val="95000"/>
              </a:lnSpc>
              <a:buClrTx/>
              <a:tabLst>
                <a:tab pos="0" algn="l"/>
                <a:tab pos="925513" algn="l"/>
                <a:tab pos="1851025" algn="l"/>
                <a:tab pos="2776538" algn="l"/>
                <a:tab pos="3702050" algn="l"/>
                <a:tab pos="4627563" algn="l"/>
                <a:tab pos="5553075" algn="l"/>
                <a:tab pos="6478588" algn="l"/>
                <a:tab pos="7405688" algn="l"/>
                <a:tab pos="8331200" algn="l"/>
                <a:tab pos="9256713" algn="l"/>
                <a:tab pos="10182225" algn="l"/>
              </a:tabLst>
            </a:pPr>
            <a:r>
              <a:rPr lang="cs-CZ" b="1" dirty="0" smtClean="0">
                <a:latin typeface="Arial" charset="0"/>
              </a:rPr>
              <a:t>Kolikátý další realitní server?</a:t>
            </a:r>
          </a:p>
        </p:txBody>
      </p:sp>
      <p:sp>
        <p:nvSpPr>
          <p:cNvPr id="6" name="Obdélník 5"/>
          <p:cNvSpPr/>
          <p:nvPr/>
        </p:nvSpPr>
        <p:spPr>
          <a:xfrm>
            <a:off x="4291800" y="1566053"/>
            <a:ext cx="5500726" cy="4708981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50800" dist="50800" dir="54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Sreality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Realitymix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|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RealityIdnes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|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 Reality.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cz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Hyperinzerce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Bazos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Českéreality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Topreality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Hledej reality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|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Hledamreality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Avizo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Bydleni.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cz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Bydleni360.cz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Bytyadomy.cz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eReality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|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Eurobydlení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Globemax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Hityreality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|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Levnebydleni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Maxireality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Nemostranky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                                   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Netrealit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Novereality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Prague.TV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| 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                                   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Prazskereality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Realcity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RealGate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|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RealityCechy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Reox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Tvujdum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|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Hypocentrum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Extrareality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Neposhop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|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Reality123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Slevarelaity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Nemovitosti.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cz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|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Reals.cz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epronajmy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Bigreality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RealityXXL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Realhit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|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Indexreality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|</a:t>
            </a:r>
            <a:r>
              <a:rPr lang="cs-CZ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 </a:t>
            </a:r>
            <a:r>
              <a:rPr lang="cs-CZ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RealityPro</a:t>
            </a:r>
            <a:r>
              <a:rPr lang="en-US" sz="20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| </a:t>
            </a:r>
            <a:r>
              <a:rPr lang="en-US" sz="20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Vietreal</a:t>
            </a:r>
            <a:endParaRPr lang="cs-CZ" sz="2000" dirty="0" smtClean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791338" y="1637491"/>
            <a:ext cx="342902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0" b="1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65</a:t>
            </a:r>
          </a:p>
          <a:p>
            <a:r>
              <a:rPr lang="cs-CZ" sz="2800" b="1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Realitních serverů</a:t>
            </a:r>
          </a:p>
          <a:p>
            <a:r>
              <a:rPr lang="cs-CZ" sz="2800" b="1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(skoro)</a:t>
            </a:r>
            <a:endParaRPr lang="cs-CZ" sz="2800" dirty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254000" y="301625"/>
            <a:ext cx="9934575" cy="908050"/>
          </a:xfrm>
        </p:spPr>
        <p:txBody>
          <a:bodyPr lIns="0" tIns="0" rIns="0" bIns="0" anchor="t"/>
          <a:lstStyle/>
          <a:p>
            <a:pPr eaLnBrk="1" hangingPunct="1">
              <a:lnSpc>
                <a:spcPct val="95000"/>
              </a:lnSpc>
              <a:buClrTx/>
              <a:tabLst>
                <a:tab pos="0" algn="l"/>
                <a:tab pos="925513" algn="l"/>
                <a:tab pos="1851025" algn="l"/>
                <a:tab pos="2776538" algn="l"/>
                <a:tab pos="3702050" algn="l"/>
                <a:tab pos="4627563" algn="l"/>
                <a:tab pos="5553075" algn="l"/>
                <a:tab pos="6478588" algn="l"/>
                <a:tab pos="7405688" algn="l"/>
                <a:tab pos="8331200" algn="l"/>
                <a:tab pos="9256713" algn="l"/>
                <a:tab pos="10182225" algn="l"/>
              </a:tabLst>
            </a:pPr>
            <a:r>
              <a:rPr lang="cs-CZ" b="1" dirty="0" smtClean="0">
                <a:latin typeface="Arial" charset="0"/>
              </a:rPr>
              <a:t>O co se vlastně hraje?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4000" y="1814513"/>
            <a:ext cx="9934575" cy="5443537"/>
          </a:xfrm>
        </p:spPr>
        <p:txBody>
          <a:bodyPr lIns="0" tIns="0" rIns="0" bIns="0"/>
          <a:lstStyle/>
          <a:p>
            <a:pPr marL="461963" lvl="1" indent="-346075" eaLnBrk="1" hangingPunct="1">
              <a:lnSpc>
                <a:spcPct val="95000"/>
              </a:lnSpc>
              <a:spcBef>
                <a:spcPct val="0"/>
              </a:spcBef>
              <a:buNone/>
              <a:tabLst>
                <a:tab pos="633413" algn="l"/>
                <a:tab pos="1560513" algn="l"/>
                <a:tab pos="2486025" algn="l"/>
                <a:tab pos="3411538" algn="l"/>
                <a:tab pos="4337050" algn="l"/>
                <a:tab pos="5262563" algn="l"/>
                <a:tab pos="6188075" algn="l"/>
                <a:tab pos="7113588" algn="l"/>
                <a:tab pos="8039100" algn="l"/>
                <a:tab pos="8966200" algn="l"/>
                <a:tab pos="9891713" algn="l"/>
              </a:tabLst>
            </a:pPr>
            <a:r>
              <a:rPr lang="cs-CZ" i="1" dirty="0" smtClean="0">
                <a:latin typeface="Lucida Sans Unicode" pitchFamily="34" charset="0"/>
              </a:rPr>
              <a:t/>
            </a:r>
            <a:br>
              <a:rPr lang="cs-CZ" i="1" dirty="0" smtClean="0">
                <a:latin typeface="Lucida Sans Unicode" pitchFamily="34" charset="0"/>
              </a:rPr>
            </a:br>
            <a:endParaRPr lang="cs-CZ" sz="2700" b="1" i="1" dirty="0" smtClean="0">
              <a:latin typeface="Arial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ClrTx/>
              <a:buFont typeface="Times New Roman" pitchFamily="18" charset="0"/>
              <a:buNone/>
              <a:tabLst>
                <a:tab pos="633413" algn="l"/>
                <a:tab pos="1560513" algn="l"/>
                <a:tab pos="2486025" algn="l"/>
                <a:tab pos="3411538" algn="l"/>
                <a:tab pos="4337050" algn="l"/>
                <a:tab pos="5262563" algn="l"/>
                <a:tab pos="6188075" algn="l"/>
                <a:tab pos="7113588" algn="l"/>
                <a:tab pos="8039100" algn="l"/>
                <a:tab pos="8966200" algn="l"/>
                <a:tab pos="9891713" algn="l"/>
              </a:tabLst>
            </a:pPr>
            <a:endParaRPr lang="cs-CZ" sz="2700" dirty="0" smtClean="0">
              <a:latin typeface="Arial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ClrTx/>
              <a:buFont typeface="Times New Roman" pitchFamily="18" charset="0"/>
              <a:buNone/>
              <a:tabLst>
                <a:tab pos="633413" algn="l"/>
                <a:tab pos="1560513" algn="l"/>
                <a:tab pos="2486025" algn="l"/>
                <a:tab pos="3411538" algn="l"/>
                <a:tab pos="4337050" algn="l"/>
                <a:tab pos="5262563" algn="l"/>
                <a:tab pos="6188075" algn="l"/>
                <a:tab pos="7113588" algn="l"/>
                <a:tab pos="8039100" algn="l"/>
                <a:tab pos="8966200" algn="l"/>
                <a:tab pos="9891713" algn="l"/>
              </a:tabLst>
            </a:pPr>
            <a:endParaRPr lang="cs-CZ" sz="2700" dirty="0" smtClean="0">
              <a:latin typeface="Arial" charset="0"/>
            </a:endParaRPr>
          </a:p>
        </p:txBody>
      </p:sp>
      <p:graphicFrame>
        <p:nvGraphicFramePr>
          <p:cNvPr id="12" name="Graf 11"/>
          <p:cNvGraphicFramePr/>
          <p:nvPr/>
        </p:nvGraphicFramePr>
        <p:xfrm>
          <a:off x="1148528" y="1208863"/>
          <a:ext cx="5214974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Zástupný symbol pro obsah 2"/>
          <p:cNvSpPr txBox="1">
            <a:spLocks/>
          </p:cNvSpPr>
          <p:nvPr/>
        </p:nvSpPr>
        <p:spPr bwMode="auto">
          <a:xfrm>
            <a:off x="6792130" y="2066119"/>
            <a:ext cx="3429024" cy="450059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114" tIns="47379" rIns="91114" bIns="47379" numCol="1" anchor="t" anchorCtr="0" compatLnSpc="1">
            <a:prstTxWarp prst="textNoShape">
              <a:avLst/>
            </a:prstTxWarp>
            <a:normAutofit fontScale="85000" lnSpcReduction="20000"/>
          </a:bodyPr>
          <a:lstStyle/>
          <a:p>
            <a:pPr marL="346075" marR="0" lvl="0" indent="-346075" algn="l" defTabSz="454025" rtl="0" eaLnBrk="0" fontAlgn="base" latinLnBrk="0" hangingPunct="0">
              <a:lnSpc>
                <a:spcPct val="100000"/>
              </a:lnSpc>
              <a:spcBef>
                <a:spcPts val="8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endParaRPr kumimoji="0" lang="cs-CZ" sz="3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6075" marR="0" lvl="0" indent="-346075" algn="l" defTabSz="454025" rtl="0" eaLnBrk="0" fontAlgn="base" latinLnBrk="0" hangingPunct="0">
              <a:lnSpc>
                <a:spcPct val="100000"/>
              </a:lnSpc>
              <a:spcBef>
                <a:spcPts val="8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lang="cs-CZ" sz="3300" b="1" kern="0" dirty="0" smtClean="0">
                <a:solidFill>
                  <a:srgbClr val="000000"/>
                </a:solidFill>
                <a:latin typeface="Lucida Sans Unicode" pitchFamily="34" charset="0"/>
                <a:ea typeface="+mn-ea"/>
                <a:cs typeface="Lucida Sans Unicode" pitchFamily="34" charset="0"/>
              </a:rPr>
              <a:t>	Miliónů Kč z reklamy (2010, odhad RK)</a:t>
            </a:r>
          </a:p>
          <a:p>
            <a:pPr marL="346075" marR="0" lvl="0" indent="-346075" algn="l" defTabSz="454025" rtl="0" eaLnBrk="0" fontAlgn="base" latinLnBrk="0" hangingPunct="0">
              <a:lnSpc>
                <a:spcPct val="100000"/>
              </a:lnSpc>
              <a:spcBef>
                <a:spcPts val="8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endParaRPr kumimoji="0" lang="cs-CZ" sz="33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 Unicode" pitchFamily="34" charset="0"/>
              <a:ea typeface="+mn-ea"/>
              <a:cs typeface="Lucida Sans Unicode" pitchFamily="34" charset="0"/>
            </a:endParaRPr>
          </a:p>
          <a:p>
            <a:pPr marL="346075" marR="0" lvl="0" indent="-346075" algn="l" defTabSz="454025" rtl="0" eaLnBrk="0" fontAlgn="base" latinLnBrk="0" hangingPunct="0">
              <a:lnSpc>
                <a:spcPct val="100000"/>
              </a:lnSpc>
              <a:spcBef>
                <a:spcPts val="8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lang="cs-CZ" sz="3300" b="1" kern="0" dirty="0" smtClean="0">
                <a:solidFill>
                  <a:srgbClr val="000000"/>
                </a:solidFill>
                <a:latin typeface="Lucida Sans Unicode" pitchFamily="34" charset="0"/>
                <a:ea typeface="+mn-ea"/>
                <a:cs typeface="Lucida Sans Unicode" pitchFamily="34" charset="0"/>
              </a:rPr>
              <a:t>2010</a:t>
            </a:r>
          </a:p>
          <a:p>
            <a:pPr marL="346075" marR="0" lvl="0" indent="-346075" algn="l" defTabSz="454025" rtl="0" eaLnBrk="0" fontAlgn="base" latinLnBrk="0" hangingPunct="0">
              <a:lnSpc>
                <a:spcPct val="100000"/>
              </a:lnSpc>
              <a:spcBef>
                <a:spcPts val="813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Char char="-"/>
              <a:tabLst/>
              <a:defRPr/>
            </a:pPr>
            <a:r>
              <a:rPr kumimoji="0" lang="cs-CZ" sz="33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Ceny</a:t>
            </a:r>
            <a:r>
              <a:rPr kumimoji="0" lang="cs-CZ" sz="330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 bytů klesly</a:t>
            </a:r>
          </a:p>
          <a:p>
            <a:pPr marL="346075" marR="0" lvl="0" indent="-346075" algn="l" defTabSz="454025" rtl="0" eaLnBrk="0" fontAlgn="base" latinLnBrk="0" hangingPunct="0">
              <a:lnSpc>
                <a:spcPct val="100000"/>
              </a:lnSpc>
              <a:spcBef>
                <a:spcPts val="813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Char char="-"/>
              <a:tabLst/>
              <a:defRPr/>
            </a:pPr>
            <a:r>
              <a:rPr lang="cs-CZ" sz="3300" kern="0" dirty="0" smtClean="0">
                <a:solidFill>
                  <a:srgbClr val="000000"/>
                </a:solidFill>
                <a:latin typeface="Lucida Sans Unicode" pitchFamily="34" charset="0"/>
                <a:ea typeface="+mn-ea"/>
                <a:cs typeface="Lucida Sans Unicode" pitchFamily="34" charset="0"/>
              </a:rPr>
              <a:t>Hypoték ubylo</a:t>
            </a:r>
          </a:p>
          <a:p>
            <a:pPr marL="346075" marR="0" lvl="0" indent="-346075" algn="l" defTabSz="454025" rtl="0" eaLnBrk="0" fontAlgn="base" latinLnBrk="0" hangingPunct="0">
              <a:lnSpc>
                <a:spcPct val="100000"/>
              </a:lnSpc>
              <a:spcBef>
                <a:spcPts val="813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Char char="-"/>
              <a:tabLst/>
              <a:defRPr/>
            </a:pPr>
            <a:r>
              <a:rPr lang="cs-CZ" sz="3300" kern="0" dirty="0" smtClean="0">
                <a:solidFill>
                  <a:srgbClr val="000000"/>
                </a:solidFill>
                <a:latin typeface="Lucida Sans Unicode" pitchFamily="34" charset="0"/>
                <a:ea typeface="+mn-ea"/>
                <a:cs typeface="Lucida Sans Unicode" pitchFamily="34" charset="0"/>
              </a:rPr>
              <a:t>Trh doufá v oživení</a:t>
            </a:r>
          </a:p>
          <a:p>
            <a:pPr marL="346075" marR="0" lvl="0" indent="-346075" algn="l" defTabSz="454025" rtl="0" eaLnBrk="0" fontAlgn="base" latinLnBrk="0" hangingPunct="0">
              <a:lnSpc>
                <a:spcPct val="100000"/>
              </a:lnSpc>
              <a:spcBef>
                <a:spcPts val="813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Char char="-"/>
              <a:tabLst/>
              <a:defRPr/>
            </a:pPr>
            <a:endParaRPr kumimoji="0" lang="cs-CZ" sz="2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 Unicode" pitchFamily="34" charset="0"/>
              <a:ea typeface="+mn-ea"/>
              <a:cs typeface="Lucida Sans Unicode" pitchFamily="34" charset="0"/>
            </a:endParaRPr>
          </a:p>
          <a:p>
            <a:pPr marL="346075" marR="0" lvl="0" indent="-346075" algn="l" defTabSz="454025" rtl="0" eaLnBrk="0" fontAlgn="base" latinLnBrk="0" hangingPunct="0">
              <a:lnSpc>
                <a:spcPct val="100000"/>
              </a:lnSpc>
              <a:spcBef>
                <a:spcPts val="8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tabLst/>
              <a:defRPr/>
            </a:pPr>
            <a:endParaRPr kumimoji="0" lang="cs-CZ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7077882" y="1351739"/>
            <a:ext cx="2428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0" b="1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580</a:t>
            </a:r>
            <a:endParaRPr lang="cs-CZ" sz="8000" b="1" dirty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254000" y="301625"/>
            <a:ext cx="9934575" cy="908050"/>
          </a:xfrm>
        </p:spPr>
        <p:txBody>
          <a:bodyPr lIns="0" tIns="0" rIns="0" bIns="0" anchor="t"/>
          <a:lstStyle/>
          <a:p>
            <a:pPr eaLnBrk="1" hangingPunct="1">
              <a:lnSpc>
                <a:spcPct val="95000"/>
              </a:lnSpc>
              <a:buClrTx/>
              <a:tabLst>
                <a:tab pos="0" algn="l"/>
                <a:tab pos="925513" algn="l"/>
                <a:tab pos="1851025" algn="l"/>
                <a:tab pos="2776538" algn="l"/>
                <a:tab pos="3702050" algn="l"/>
                <a:tab pos="4627563" algn="l"/>
                <a:tab pos="5553075" algn="l"/>
                <a:tab pos="6478588" algn="l"/>
                <a:tab pos="7405688" algn="l"/>
                <a:tab pos="8331200" algn="l"/>
                <a:tab pos="9256713" algn="l"/>
                <a:tab pos="10182225" algn="l"/>
              </a:tabLst>
            </a:pPr>
            <a:r>
              <a:rPr lang="cs-CZ" b="1" dirty="0" smtClean="0">
                <a:latin typeface="Arial" charset="0"/>
              </a:rPr>
              <a:t>O koho se vlastně hraje?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434808" y="1708929"/>
            <a:ext cx="4753767" cy="4680762"/>
          </a:xfrm>
          <a:solidFill>
            <a:srgbClr val="FFFFFF"/>
          </a:solidFill>
          <a:ln>
            <a:solidFill>
              <a:schemeClr val="bg2"/>
            </a:solidFill>
          </a:ln>
          <a:effectLst>
            <a:outerShdw blurRad="50800" dist="50800" dir="5400000" algn="ctr" rotWithShape="0">
              <a:schemeClr val="bg2"/>
            </a:outerShdw>
          </a:effectLst>
        </p:spPr>
        <p:txBody>
          <a:bodyPr lIns="0" tIns="0" rIns="0" bIns="0"/>
          <a:lstStyle/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ClrTx/>
              <a:buFont typeface="Times New Roman" pitchFamily="18" charset="0"/>
              <a:buNone/>
              <a:tabLst>
                <a:tab pos="633413" algn="l"/>
                <a:tab pos="1560513" algn="l"/>
                <a:tab pos="2486025" algn="l"/>
                <a:tab pos="3411538" algn="l"/>
                <a:tab pos="4337050" algn="l"/>
                <a:tab pos="5262563" algn="l"/>
                <a:tab pos="6188075" algn="l"/>
                <a:tab pos="7113588" algn="l"/>
                <a:tab pos="8039100" algn="l"/>
                <a:tab pos="8966200" algn="l"/>
                <a:tab pos="9891713" algn="l"/>
              </a:tabLst>
            </a:pPr>
            <a:endParaRPr lang="cs-CZ" sz="2700" dirty="0" smtClean="0">
              <a:latin typeface="Arial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ClrTx/>
              <a:buFont typeface="Times New Roman" pitchFamily="18" charset="0"/>
              <a:buNone/>
              <a:tabLst>
                <a:tab pos="633413" algn="l"/>
                <a:tab pos="1560513" algn="l"/>
                <a:tab pos="2486025" algn="l"/>
                <a:tab pos="3411538" algn="l"/>
                <a:tab pos="4337050" algn="l"/>
                <a:tab pos="5262563" algn="l"/>
                <a:tab pos="6188075" algn="l"/>
                <a:tab pos="7113588" algn="l"/>
                <a:tab pos="8039100" algn="l"/>
                <a:tab pos="8966200" algn="l"/>
                <a:tab pos="9891713" algn="l"/>
              </a:tabLst>
            </a:pPr>
            <a:endParaRPr lang="cs-CZ" sz="2700" dirty="0" smtClean="0">
              <a:latin typeface="Arial" charset="0"/>
            </a:endParaRPr>
          </a:p>
        </p:txBody>
      </p:sp>
      <p:pic>
        <p:nvPicPr>
          <p:cNvPr id="11" name="Picture 6" descr="Logo realitní kancelář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63700" y="2994813"/>
            <a:ext cx="666750" cy="66675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</p:pic>
      <p:pic>
        <p:nvPicPr>
          <p:cNvPr id="13" name="Picture 20" descr="Logo realitní kancelář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6312" y="4137821"/>
            <a:ext cx="666750" cy="66675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</p:pic>
      <p:pic>
        <p:nvPicPr>
          <p:cNvPr id="14" name="Picture 24" descr="Logo realitní kancelář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77882" y="5280829"/>
            <a:ext cx="666750" cy="66675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</p:pic>
      <p:pic>
        <p:nvPicPr>
          <p:cNvPr id="15" name="Picture 26" descr="Logo realitní kancelář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06312" y="5280829"/>
            <a:ext cx="666750" cy="66675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</p:pic>
      <p:pic>
        <p:nvPicPr>
          <p:cNvPr id="16" name="Picture 28" descr="Logo realitní kancelář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06444" y="4066383"/>
            <a:ext cx="666750" cy="66675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</p:pic>
      <p:pic>
        <p:nvPicPr>
          <p:cNvPr id="17" name="Picture 2" descr="Logo realitní kanceláře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34874" y="2994813"/>
            <a:ext cx="666750" cy="66675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</p:pic>
      <p:pic>
        <p:nvPicPr>
          <p:cNvPr id="18" name="Picture 8" descr="Logo realitní kanceláře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006708" y="1994681"/>
            <a:ext cx="666750" cy="66675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</p:pic>
      <p:pic>
        <p:nvPicPr>
          <p:cNvPr id="19" name="Picture 10" descr="Logo realitní kanceláře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863568" y="1994681"/>
            <a:ext cx="666750" cy="66675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</p:pic>
      <p:pic>
        <p:nvPicPr>
          <p:cNvPr id="20" name="Picture 14" descr="Logo realitní kanceláře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934874" y="1994681"/>
            <a:ext cx="666750" cy="66675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</p:pic>
      <p:pic>
        <p:nvPicPr>
          <p:cNvPr id="21" name="Picture 16" descr="Logo realitní kanceláře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863700" y="1994681"/>
            <a:ext cx="666750" cy="66675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</p:pic>
      <p:pic>
        <p:nvPicPr>
          <p:cNvPr id="22" name="Picture 18" descr="Logo realitní kanceláře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935006" y="2994813"/>
            <a:ext cx="666750" cy="66675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</p:pic>
      <p:pic>
        <p:nvPicPr>
          <p:cNvPr id="23" name="Picture 22" descr="Logo realitní kanceláře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9006708" y="2994813"/>
            <a:ext cx="666750" cy="66675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</p:pic>
      <p:pic>
        <p:nvPicPr>
          <p:cNvPr id="24" name="Picture 30" descr="Logo realitní kanceláře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9078146" y="4066383"/>
            <a:ext cx="666750" cy="66675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</p:pic>
      <p:pic>
        <p:nvPicPr>
          <p:cNvPr id="25" name="Picture 32" descr="Logo realitní kanceláře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006576" y="3994945"/>
            <a:ext cx="666750" cy="66675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</p:pic>
      <p:sp>
        <p:nvSpPr>
          <p:cNvPr id="26" name="TextovéPole 25"/>
          <p:cNvSpPr txBox="1"/>
          <p:nvPr/>
        </p:nvSpPr>
        <p:spPr>
          <a:xfrm>
            <a:off x="719900" y="1637491"/>
            <a:ext cx="28575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0" b="1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2500</a:t>
            </a:r>
            <a:endParaRPr lang="cs-CZ" sz="8000" b="1" dirty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7" name="TextovéPole 26"/>
          <p:cNvSpPr txBox="1"/>
          <p:nvPr/>
        </p:nvSpPr>
        <p:spPr>
          <a:xfrm>
            <a:off x="577024" y="3137689"/>
            <a:ext cx="45720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Realitních kanceláří v ČR</a:t>
            </a:r>
          </a:p>
          <a:p>
            <a:endParaRPr lang="cs-CZ" sz="2800" dirty="0" smtClean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  <a:p>
            <a:r>
              <a:rPr lang="cs-CZ" sz="28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12.000 makléřů</a:t>
            </a:r>
          </a:p>
          <a:p>
            <a:r>
              <a:rPr lang="cs-CZ" sz="28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40 000 živnostníků</a:t>
            </a:r>
            <a:endParaRPr lang="cs-CZ" sz="2800" dirty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14338" name="Picture 2" descr="Logo realitní kanceláře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8006576" y="5328458"/>
            <a:ext cx="666750" cy="66675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2"/>
            </a:outerShdw>
          </a:effectLst>
        </p:spPr>
      </p:pic>
      <p:pic>
        <p:nvPicPr>
          <p:cNvPr id="14340" name="Picture 4" descr="Logo realitní kanceláře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9078146" y="5280829"/>
            <a:ext cx="666750" cy="66675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2"/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véPole 29"/>
          <p:cNvSpPr txBox="1"/>
          <p:nvPr/>
        </p:nvSpPr>
        <p:spPr>
          <a:xfrm>
            <a:off x="1077090" y="3994945"/>
            <a:ext cx="3643338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50800" dist="50800" dir="54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219834" y="494483"/>
            <a:ext cx="9934575" cy="908050"/>
          </a:xfrm>
        </p:spPr>
        <p:txBody>
          <a:bodyPr lIns="0" tIns="0" rIns="0" bIns="0" anchor="t"/>
          <a:lstStyle/>
          <a:p>
            <a:pPr eaLnBrk="1" hangingPunct="1">
              <a:lnSpc>
                <a:spcPct val="95000"/>
              </a:lnSpc>
              <a:buClrTx/>
              <a:tabLst>
                <a:tab pos="0" algn="l"/>
                <a:tab pos="925513" algn="l"/>
                <a:tab pos="1851025" algn="l"/>
                <a:tab pos="2776538" algn="l"/>
                <a:tab pos="3702050" algn="l"/>
                <a:tab pos="4627563" algn="l"/>
                <a:tab pos="5553075" algn="l"/>
                <a:tab pos="6478588" algn="l"/>
                <a:tab pos="7405688" algn="l"/>
                <a:tab pos="8331200" algn="l"/>
                <a:tab pos="9256713" algn="l"/>
                <a:tab pos="10182225" algn="l"/>
              </a:tabLst>
            </a:pPr>
            <a:r>
              <a:rPr lang="cs-CZ" b="1" dirty="0" smtClean="0">
                <a:latin typeface="Arial" charset="0"/>
              </a:rPr>
              <a:t>Odkud jsme a kam jdeme?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25584" y="1512076"/>
            <a:ext cx="9611551" cy="6049187"/>
          </a:xfrm>
        </p:spPr>
        <p:txBody>
          <a:bodyPr lIns="0" tIns="0" rIns="0" bIns="0"/>
          <a:lstStyle/>
          <a:p>
            <a:pPr marL="0" indent="0" defTabSz="454824" eaLnBrk="1" hangingPunct="1">
              <a:lnSpc>
                <a:spcPct val="95000"/>
              </a:lnSpc>
              <a:spcBef>
                <a:spcPct val="0"/>
              </a:spcBef>
              <a:buClrTx/>
              <a:buFont typeface="Times New Roman" pitchFamily="16" charset="0"/>
              <a:buNone/>
              <a:tabLst>
                <a:tab pos="576968" algn="l"/>
                <a:tab pos="1502686" algn="l"/>
                <a:tab pos="2428406" algn="l"/>
                <a:tab pos="3354125" algn="l"/>
                <a:tab pos="4279844" algn="l"/>
                <a:tab pos="5205563" algn="l"/>
                <a:tab pos="6131282" algn="l"/>
                <a:tab pos="7057001" algn="l"/>
                <a:tab pos="7982720" algn="l"/>
                <a:tab pos="8908439" algn="l"/>
                <a:tab pos="9834158" algn="l"/>
              </a:tabLst>
              <a:defRPr/>
            </a:pPr>
            <a:endParaRPr lang="en-US" b="1" dirty="0" smtClean="0">
              <a:latin typeface="Lucida Sans Unicode" pitchFamily="34" charset="0"/>
              <a:cs typeface="Lucida Sans Unicode" pitchFamily="34" charset="0"/>
            </a:endParaRPr>
          </a:p>
          <a:p>
            <a:pPr marL="0" indent="0" defTabSz="454824" eaLnBrk="1" hangingPunct="1">
              <a:lnSpc>
                <a:spcPct val="95000"/>
              </a:lnSpc>
              <a:spcBef>
                <a:spcPct val="0"/>
              </a:spcBef>
              <a:buClrTx/>
              <a:buFont typeface="Times New Roman" pitchFamily="16" charset="0"/>
              <a:buNone/>
              <a:tabLst>
                <a:tab pos="576968" algn="l"/>
                <a:tab pos="1502686" algn="l"/>
                <a:tab pos="2428406" algn="l"/>
                <a:tab pos="3354125" algn="l"/>
                <a:tab pos="4279844" algn="l"/>
                <a:tab pos="5205563" algn="l"/>
                <a:tab pos="6131282" algn="l"/>
                <a:tab pos="7057001" algn="l"/>
                <a:tab pos="7982720" algn="l"/>
                <a:tab pos="8908439" algn="l"/>
                <a:tab pos="9834158" algn="l"/>
              </a:tabLst>
              <a:defRPr/>
            </a:pPr>
            <a:endParaRPr lang="en-US" b="1" dirty="0" smtClean="0"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8" name="Zástupný symbol pro obsah 2"/>
          <p:cNvSpPr txBox="1">
            <a:spLocks/>
          </p:cNvSpPr>
          <p:nvPr/>
        </p:nvSpPr>
        <p:spPr bwMode="auto">
          <a:xfrm>
            <a:off x="934214" y="1566053"/>
            <a:ext cx="4000528" cy="24288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114" tIns="47379" rIns="91114" bIns="47379" numCol="1" anchor="t" anchorCtr="0" compatLnSpc="1">
            <a:prstTxWarp prst="textNoShape">
              <a:avLst/>
            </a:prstTxWarp>
          </a:bodyPr>
          <a:lstStyle/>
          <a:p>
            <a:pPr marL="346075" marR="0" lvl="0" indent="-346075" algn="l" defTabSz="454025" rtl="0" eaLnBrk="0" fontAlgn="base" latinLnBrk="0" hangingPunct="0">
              <a:lnSpc>
                <a:spcPct val="100000"/>
              </a:lnSpc>
              <a:spcBef>
                <a:spcPts val="8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kumimoji="0" lang="cs-CZ" sz="9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cs-CZ" sz="8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 pitchFamily="34" charset="0"/>
                <a:ea typeface="+mn-ea"/>
                <a:cs typeface="Lucida Sans Unicode" pitchFamily="34" charset="0"/>
              </a:rPr>
              <a:t>5</a:t>
            </a:r>
          </a:p>
          <a:p>
            <a:pPr marL="346075" marR="0" lvl="0" indent="-346075" algn="l" defTabSz="454025" rtl="0" eaLnBrk="0" fontAlgn="base" latinLnBrk="0" hangingPunct="0">
              <a:lnSpc>
                <a:spcPct val="100000"/>
              </a:lnSpc>
              <a:spcBef>
                <a:spcPts val="813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lang="cs-CZ" sz="2800" b="1" kern="0" dirty="0" smtClean="0">
                <a:solidFill>
                  <a:srgbClr val="000000"/>
                </a:solidFill>
                <a:latin typeface="Lucida Sans Unicode" pitchFamily="34" charset="0"/>
                <a:ea typeface="+mn-ea"/>
                <a:cs typeface="Lucida Sans Unicode" pitchFamily="34" charset="0"/>
              </a:rPr>
              <a:t>	</a:t>
            </a:r>
            <a:r>
              <a:rPr lang="cs-CZ" sz="2800" kern="0" dirty="0" smtClean="0">
                <a:solidFill>
                  <a:srgbClr val="000000"/>
                </a:solidFill>
                <a:latin typeface="Lucida Sans Unicode" pitchFamily="34" charset="0"/>
                <a:ea typeface="+mn-ea"/>
                <a:cs typeface="Lucida Sans Unicode" pitchFamily="34" charset="0"/>
              </a:rPr>
              <a:t>zemí, kde má Allegro zastoupení </a:t>
            </a:r>
            <a:endParaRPr kumimoji="0" lang="cs-CZ" sz="28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 Unicode" pitchFamily="34" charset="0"/>
              <a:ea typeface="+mn-ea"/>
              <a:cs typeface="Lucida Sans Unicode" pitchFamily="34" charset="0"/>
            </a:endParaRP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7618" y="1946263"/>
            <a:ext cx="4500594" cy="4425584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  <p:pic>
        <p:nvPicPr>
          <p:cNvPr id="10" name="Picture 3" descr="http://www.wikireality.cz/content/partners/kv.ee.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7882" y="2446329"/>
            <a:ext cx="642942" cy="238807"/>
          </a:xfrm>
          <a:prstGeom prst="rect">
            <a:avLst/>
          </a:prstGeom>
          <a:noFill/>
        </p:spPr>
      </p:pic>
      <p:pic>
        <p:nvPicPr>
          <p:cNvPr id="11" name="Picture 5" descr="http://www.wikireality.cz/content/partners/aurodas.2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6444" y="3017833"/>
            <a:ext cx="928694" cy="354593"/>
          </a:xfrm>
          <a:prstGeom prst="rect">
            <a:avLst/>
          </a:prstGeom>
          <a:noFill/>
        </p:spPr>
      </p:pic>
      <p:pic>
        <p:nvPicPr>
          <p:cNvPr id="12" name="Picture 9" descr="http://www.wikireality.cz/content/partners/dom.ria.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92196" y="4446593"/>
            <a:ext cx="1428760" cy="202949"/>
          </a:xfrm>
          <a:prstGeom prst="rect">
            <a:avLst/>
          </a:prstGeom>
          <a:noFill/>
        </p:spPr>
      </p:pic>
      <p:pic>
        <p:nvPicPr>
          <p:cNvPr id="13" name="Picture 11" descr="http://www.wikireality.cz/content/partners/otoDom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34874" y="3803652"/>
            <a:ext cx="1071567" cy="285752"/>
          </a:xfrm>
          <a:prstGeom prst="rect">
            <a:avLst/>
          </a:prstGeom>
          <a:noFill/>
        </p:spPr>
      </p:pic>
      <p:pic>
        <p:nvPicPr>
          <p:cNvPr id="14" name="Picture 1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77222" y="4566449"/>
            <a:ext cx="1752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05982" y="4199054"/>
            <a:ext cx="785818" cy="653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1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8660" y="5137953"/>
            <a:ext cx="1643074" cy="365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0" descr="http://www.digitalnidomacnost.cz/sitewizard/km_uploads/thumbnails/logo-bezrealitky-8b15f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505850" y="5566581"/>
            <a:ext cx="928694" cy="673631"/>
          </a:xfrm>
          <a:prstGeom prst="rect">
            <a:avLst/>
          </a:prstGeom>
          <a:noFill/>
        </p:spPr>
      </p:pic>
      <p:pic>
        <p:nvPicPr>
          <p:cNvPr id="19" name="Picture 2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434940" y="4160841"/>
            <a:ext cx="204787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2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506510" y="3660775"/>
            <a:ext cx="204787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2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077882" y="5089535"/>
            <a:ext cx="204787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2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791998" y="4375155"/>
            <a:ext cx="204787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2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8720956" y="3375023"/>
            <a:ext cx="204787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2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220758" y="5732477"/>
            <a:ext cx="204787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577816" y="5446725"/>
            <a:ext cx="204787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363502" y="4589469"/>
            <a:ext cx="204787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2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8078014" y="4732345"/>
            <a:ext cx="204787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434940" y="4946659"/>
            <a:ext cx="204787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28" descr="http://www.wikireality.cz/content/partners/edomus.lt.2.pn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077750" y="3193680"/>
            <a:ext cx="785818" cy="181343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>
          <a:xfrm>
            <a:off x="254000" y="301625"/>
            <a:ext cx="9934575" cy="908050"/>
          </a:xfrm>
        </p:spPr>
        <p:txBody>
          <a:bodyPr lIns="0" tIns="0" rIns="0" bIns="0" anchor="t"/>
          <a:lstStyle/>
          <a:p>
            <a:pPr eaLnBrk="1" hangingPunct="1">
              <a:lnSpc>
                <a:spcPct val="95000"/>
              </a:lnSpc>
              <a:buClrTx/>
              <a:tabLst>
                <a:tab pos="0" algn="l"/>
                <a:tab pos="925513" algn="l"/>
                <a:tab pos="1851025" algn="l"/>
                <a:tab pos="2776538" algn="l"/>
                <a:tab pos="3702050" algn="l"/>
                <a:tab pos="4627563" algn="l"/>
                <a:tab pos="5553075" algn="l"/>
                <a:tab pos="6478588" algn="l"/>
                <a:tab pos="7405688" algn="l"/>
                <a:tab pos="8331200" algn="l"/>
                <a:tab pos="9256713" algn="l"/>
                <a:tab pos="10182225" algn="l"/>
              </a:tabLst>
            </a:pPr>
            <a:r>
              <a:rPr lang="cs-CZ" b="1" dirty="0" smtClean="0">
                <a:latin typeface="Arial" charset="0"/>
              </a:rPr>
              <a:t>Reklama – </a:t>
            </a:r>
            <a:r>
              <a:rPr lang="cs-CZ" b="1" dirty="0" err="1" smtClean="0">
                <a:latin typeface="Arial" charset="0"/>
              </a:rPr>
              <a:t>brand</a:t>
            </a:r>
            <a:r>
              <a:rPr lang="cs-CZ" b="1" dirty="0" smtClean="0">
                <a:latin typeface="Arial" charset="0"/>
              </a:rPr>
              <a:t> nebo cílená?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7650" y="1811338"/>
            <a:ext cx="9931400" cy="5437187"/>
          </a:xfrm>
        </p:spPr>
        <p:txBody>
          <a:bodyPr lIns="0" tIns="0" rIns="0" bIns="0"/>
          <a:lstStyle/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ClrTx/>
              <a:buFont typeface="Times New Roman" pitchFamily="18" charset="0"/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r>
              <a:rPr lang="cs-CZ" sz="2800" b="1" dirty="0" smtClean="0">
                <a:latin typeface="Lucida Sans Unicode" pitchFamily="34" charset="0"/>
              </a:rPr>
              <a:t>						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ClrTx/>
              <a:buFont typeface="Times New Roman" pitchFamily="18" charset="0"/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r>
              <a:rPr lang="cs-CZ" sz="2800" dirty="0" smtClean="0">
                <a:latin typeface="Lucida Sans Unicode" pitchFamily="34" charset="0"/>
              </a:rPr>
              <a:t>			   		         	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ClrTx/>
              <a:buFont typeface="Times New Roman" pitchFamily="18" charset="0"/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r>
              <a:rPr lang="cs-CZ" sz="2800" dirty="0" smtClean="0">
                <a:latin typeface="Lucida Sans Unicode" pitchFamily="34" charset="0"/>
              </a:rPr>
              <a:t>				 	      	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ClrTx/>
              <a:buFont typeface="Times New Roman" pitchFamily="18" charset="0"/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endParaRPr lang="cs-CZ" sz="2800" dirty="0" smtClean="0">
              <a:latin typeface="Lucida Sans Unicode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ClrTx/>
              <a:buFont typeface="Times New Roman" pitchFamily="18" charset="0"/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r>
              <a:rPr lang="cs-CZ" sz="2800" dirty="0" smtClean="0">
                <a:latin typeface="Lucida Sans Unicode" pitchFamily="34" charset="0"/>
              </a:rPr>
              <a:t>			     		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ClrTx/>
              <a:buFont typeface="Times New Roman" pitchFamily="18" charset="0"/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r>
              <a:rPr lang="cs-CZ" sz="2800" dirty="0" smtClean="0">
                <a:latin typeface="Lucida Sans Unicode" pitchFamily="34" charset="0"/>
              </a:rPr>
              <a:t>				   	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ClrTx/>
              <a:buFont typeface="Times New Roman" pitchFamily="18" charset="0"/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endParaRPr lang="cs-CZ" sz="2800" dirty="0" smtClean="0">
              <a:latin typeface="Lucida Sans Unicode" pitchFamily="34" charset="0"/>
            </a:endParaRP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ClrTx/>
              <a:buFont typeface="Times New Roman" pitchFamily="18" charset="0"/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r>
              <a:rPr lang="cs-CZ" sz="2800" dirty="0" smtClean="0">
                <a:latin typeface="Lucida Sans Unicode" pitchFamily="34" charset="0"/>
              </a:rPr>
              <a:t>						</a:t>
            </a:r>
          </a:p>
          <a:p>
            <a:pPr marL="0" indent="0" eaLnBrk="1" hangingPunct="1">
              <a:lnSpc>
                <a:spcPct val="95000"/>
              </a:lnSpc>
              <a:spcBef>
                <a:spcPct val="0"/>
              </a:spcBef>
              <a:buClrTx/>
              <a:buFont typeface="Times New Roman" pitchFamily="18" charset="0"/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r>
              <a:rPr lang="cs-CZ" sz="2800" dirty="0" smtClean="0">
                <a:latin typeface="Lucida Sans Unicode" pitchFamily="34" charset="0"/>
              </a:rPr>
              <a:t>						</a:t>
            </a:r>
          </a:p>
          <a:p>
            <a:pPr marL="0" indent="0" algn="ctr" eaLnBrk="1" hangingPunct="1">
              <a:lnSpc>
                <a:spcPct val="95000"/>
              </a:lnSpc>
              <a:spcBef>
                <a:spcPct val="0"/>
              </a:spcBef>
              <a:buClrTx/>
              <a:buFont typeface="Times New Roman" pitchFamily="18" charset="0"/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endParaRPr lang="cs-CZ" sz="2800" b="1" dirty="0" smtClean="0">
              <a:latin typeface="Lucida Sans Unicode" pitchFamily="34" charset="0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7222" y="3637755"/>
            <a:ext cx="2000264" cy="955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bg2"/>
            </a:outerShdw>
          </a:effectLst>
        </p:spPr>
      </p:pic>
      <p:sp>
        <p:nvSpPr>
          <p:cNvPr id="6" name="TextovéPole 5"/>
          <p:cNvSpPr txBox="1"/>
          <p:nvPr/>
        </p:nvSpPr>
        <p:spPr>
          <a:xfrm>
            <a:off x="5934874" y="2280433"/>
            <a:ext cx="2571768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>
            <a:outerShdw blurRad="50800" dist="50800" dir="54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r>
              <a:rPr lang="cs-CZ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Byty – prodej </a:t>
            </a:r>
            <a:r>
              <a:rPr lang="en-US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sz="1200" b="1" u="sng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pron</a:t>
            </a:r>
            <a:r>
              <a:rPr lang="cs-CZ" sz="1200" b="1" u="sng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ájem</a:t>
            </a:r>
            <a:endParaRPr lang="cs-CZ" sz="1200" b="1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Najděte si svoje bydlení.</a:t>
            </a:r>
          </a:p>
          <a:p>
            <a:r>
              <a:rPr lang="cs-CZ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Široká nabídka bytů na </a:t>
            </a:r>
            <a:r>
              <a:rPr lang="cs-CZ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Wikireality</a:t>
            </a:r>
            <a:r>
              <a:rPr lang="cs-CZ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cs-CZ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www.</a:t>
            </a:r>
            <a:r>
              <a:rPr lang="cs-CZ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wikireality.cz</a:t>
            </a:r>
            <a:endParaRPr lang="cs-CZ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4934742" y="2566185"/>
            <a:ext cx="553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vs</a:t>
            </a:r>
            <a:endParaRPr lang="cs-CZ" sz="2800" dirty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5863436" y="3637755"/>
            <a:ext cx="264320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50800" dir="5400000" algn="ctr" rotWithShape="0">
              <a:schemeClr val="bg2"/>
            </a:outerShdw>
          </a:effectLst>
        </p:spPr>
        <p:txBody>
          <a:bodyPr wrap="square" rtlCol="0">
            <a:spAutoFit/>
          </a:bodyPr>
          <a:lstStyle/>
          <a:p>
            <a:r>
              <a:rPr lang="cs-CZ" sz="1200" b="1" u="sng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Nový inzertní server </a:t>
            </a:r>
            <a:r>
              <a:rPr lang="cs-CZ" sz="1200" b="1" u="sng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Wikireality</a:t>
            </a:r>
            <a:endParaRPr lang="cs-CZ" sz="1200" b="1" u="sng" dirty="0" smtClean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  <a:p>
            <a:r>
              <a:rPr lang="cs-CZ" sz="1200" i="1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15.7.2010 </a:t>
            </a:r>
            <a:r>
              <a:rPr lang="en-US" sz="1200" i="1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| </a:t>
            </a:r>
            <a:r>
              <a:rPr lang="cs-CZ" sz="1200" i="1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Reality</a:t>
            </a:r>
            <a:r>
              <a:rPr lang="cs-CZ" sz="12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/>
            </a:r>
            <a:br>
              <a:rPr lang="cs-CZ" sz="12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</a:br>
            <a:r>
              <a:rPr lang="cs-CZ" sz="12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cs-CZ" sz="12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prg</a:t>
            </a:r>
            <a:r>
              <a:rPr lang="cs-CZ" sz="12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) Od července funguje nový realitní server </a:t>
            </a:r>
            <a:r>
              <a:rPr lang="cs-CZ" sz="12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Wikireality</a:t>
            </a:r>
            <a:endParaRPr lang="cs-CZ" sz="1200" dirty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4863304" y="3852069"/>
            <a:ext cx="553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vs</a:t>
            </a:r>
            <a:endParaRPr lang="cs-CZ" sz="2800" dirty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34346" y="2208995"/>
            <a:ext cx="2207440" cy="1023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bg2"/>
            </a:outerShdw>
          </a:effectLst>
        </p:spPr>
      </p:pic>
      <p:sp>
        <p:nvSpPr>
          <p:cNvPr id="11" name="TextovéPole 10"/>
          <p:cNvSpPr txBox="1"/>
          <p:nvPr/>
        </p:nvSpPr>
        <p:spPr>
          <a:xfrm>
            <a:off x="862776" y="5352267"/>
            <a:ext cx="8286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cs-CZ" sz="28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Brandová</a:t>
            </a:r>
            <a:r>
              <a:rPr lang="cs-CZ" sz="28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reklama – na klienty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Cílená reklama – na uživatele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Efekt se sčítá, když reklamy působí současně</a:t>
            </a:r>
            <a:endParaRPr lang="cs-CZ" sz="2800" dirty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254000" y="301625"/>
            <a:ext cx="9934575" cy="908050"/>
          </a:xfrm>
        </p:spPr>
        <p:txBody>
          <a:bodyPr lIns="0" tIns="0" rIns="0" bIns="0" anchor="t"/>
          <a:lstStyle/>
          <a:p>
            <a:pPr eaLnBrk="1" hangingPunct="1">
              <a:lnSpc>
                <a:spcPct val="95000"/>
              </a:lnSpc>
              <a:buClrTx/>
              <a:tabLst>
                <a:tab pos="0" algn="l"/>
                <a:tab pos="925513" algn="l"/>
                <a:tab pos="1851025" algn="l"/>
                <a:tab pos="2776538" algn="l"/>
                <a:tab pos="3702050" algn="l"/>
                <a:tab pos="4627563" algn="l"/>
                <a:tab pos="5553075" algn="l"/>
                <a:tab pos="6478588" algn="l"/>
                <a:tab pos="7405688" algn="l"/>
                <a:tab pos="8331200" algn="l"/>
                <a:tab pos="9256713" algn="l"/>
                <a:tab pos="10182225" algn="l"/>
              </a:tabLst>
            </a:pPr>
            <a:r>
              <a:rPr lang="cs-CZ" b="1" dirty="0" smtClean="0">
                <a:latin typeface="Arial" charset="0"/>
              </a:rPr>
              <a:t>Co nabízíme pro uživatele?</a:t>
            </a:r>
            <a:endParaRPr lang="cs-CZ" b="1" dirty="0" smtClean="0">
              <a:latin typeface="Arial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4000" y="1065987"/>
            <a:ext cx="9934575" cy="6192063"/>
          </a:xfrm>
        </p:spPr>
        <p:txBody>
          <a:bodyPr lIns="0" tIns="0" rIns="0" bIns="0"/>
          <a:lstStyle/>
          <a:p>
            <a:pPr marL="461963" lvl="1" indent="-346075" eaLnBrk="1" hangingPunct="1">
              <a:lnSpc>
                <a:spcPct val="95000"/>
              </a:lnSpc>
              <a:spcBef>
                <a:spcPct val="0"/>
              </a:spcBef>
              <a:buFont typeface="Times New Roman" pitchFamily="18" charset="0"/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r>
              <a:rPr lang="en-US" dirty="0" smtClean="0">
                <a:latin typeface="Lucida Sans Unicode" pitchFamily="34" charset="0"/>
              </a:rPr>
              <a:t>					</a:t>
            </a:r>
            <a:endParaRPr lang="cs-CZ" dirty="0" smtClean="0">
              <a:latin typeface="Lucida Sans Unicode" pitchFamily="34" charset="0"/>
            </a:endParaRPr>
          </a:p>
          <a:p>
            <a:pPr marL="461963" lvl="1" indent="-346075" eaLnBrk="1" hangingPunct="1">
              <a:lnSpc>
                <a:spcPct val="95000"/>
              </a:lnSpc>
              <a:spcBef>
                <a:spcPct val="0"/>
              </a:spcBef>
              <a:buFont typeface="Times New Roman" pitchFamily="18" charset="0"/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endParaRPr lang="cs-CZ" dirty="0" smtClean="0">
              <a:latin typeface="Lucida Sans Unicode" pitchFamily="34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862776" y="1137425"/>
            <a:ext cx="41056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8000" b="1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4 </a:t>
            </a:r>
            <a:r>
              <a:rPr lang="cs-CZ" sz="2800" b="1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druhy hodnocení</a:t>
            </a:r>
            <a:endParaRPr lang="cs-CZ" sz="2800" b="1" dirty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791338" y="2494747"/>
            <a:ext cx="4548040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Hodnocení nemovitost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Hodnocení makléřů 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Hodnocení lokality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Hodnocení </a:t>
            </a:r>
            <a:r>
              <a:rPr lang="cs-CZ" sz="2800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realitky</a:t>
            </a:r>
            <a:endParaRPr lang="cs-CZ" sz="2800" dirty="0" smtClean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  <a:p>
            <a:pPr>
              <a:buFont typeface="Arial" pitchFamily="34" charset="0"/>
              <a:buChar char="•"/>
            </a:pPr>
            <a:endParaRPr lang="cs-CZ" sz="2800" dirty="0" smtClean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  <a:p>
            <a:r>
              <a:rPr lang="cs-CZ" sz="28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… a standardní funkce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cs-CZ" sz="28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Hledání v mapě (rádius)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cs-CZ" sz="28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Cenové hladiny</a:t>
            </a:r>
            <a:endParaRPr lang="cs-CZ" sz="2800" dirty="0" smtClean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cs-CZ" sz="28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Diskuze a poradny</a:t>
            </a:r>
            <a:endParaRPr lang="cs-CZ" sz="2800" dirty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9122" y="1708929"/>
            <a:ext cx="3569476" cy="4949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bg2"/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254000" y="301625"/>
            <a:ext cx="9934575" cy="908050"/>
          </a:xfrm>
        </p:spPr>
        <p:txBody>
          <a:bodyPr lIns="0" tIns="0" rIns="0" bIns="0" anchor="t"/>
          <a:lstStyle/>
          <a:p>
            <a:pPr eaLnBrk="1" hangingPunct="1">
              <a:lnSpc>
                <a:spcPct val="95000"/>
              </a:lnSpc>
              <a:buClrTx/>
              <a:tabLst>
                <a:tab pos="0" algn="l"/>
                <a:tab pos="925513" algn="l"/>
                <a:tab pos="1851025" algn="l"/>
                <a:tab pos="2776538" algn="l"/>
                <a:tab pos="3702050" algn="l"/>
                <a:tab pos="4627563" algn="l"/>
                <a:tab pos="5553075" algn="l"/>
                <a:tab pos="6478588" algn="l"/>
                <a:tab pos="7405688" algn="l"/>
                <a:tab pos="8331200" algn="l"/>
                <a:tab pos="9256713" algn="l"/>
                <a:tab pos="10182225" algn="l"/>
              </a:tabLst>
            </a:pPr>
            <a:r>
              <a:rPr lang="cs-CZ" b="1" dirty="0" smtClean="0">
                <a:latin typeface="Arial" charset="0"/>
              </a:rPr>
              <a:t>Co pro makléře a jak to funguje?</a:t>
            </a:r>
            <a:endParaRPr lang="cs-CZ" b="1" dirty="0" smtClean="0">
              <a:latin typeface="Arial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4000" y="1065987"/>
            <a:ext cx="9934575" cy="6192063"/>
          </a:xfrm>
        </p:spPr>
        <p:txBody>
          <a:bodyPr lIns="0" tIns="0" rIns="0" bIns="0"/>
          <a:lstStyle/>
          <a:p>
            <a:pPr marL="461963" lvl="1" indent="-346075" eaLnBrk="1" hangingPunct="1">
              <a:lnSpc>
                <a:spcPct val="95000"/>
              </a:lnSpc>
              <a:spcBef>
                <a:spcPct val="0"/>
              </a:spcBef>
              <a:buFont typeface="Times New Roman" pitchFamily="18" charset="0"/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r>
              <a:rPr lang="en-US" dirty="0" smtClean="0">
                <a:latin typeface="Lucida Sans Unicode" pitchFamily="34" charset="0"/>
              </a:rPr>
              <a:t>					</a:t>
            </a:r>
            <a:endParaRPr lang="cs-CZ" b="1" dirty="0" smtClean="0">
              <a:latin typeface="Lucida Sans Unicode" pitchFamily="34" charset="0"/>
            </a:endParaRPr>
          </a:p>
          <a:p>
            <a:pPr marL="461963" lvl="1" indent="-346075" eaLnBrk="1" hangingPunct="1">
              <a:lnSpc>
                <a:spcPct val="95000"/>
              </a:lnSpc>
              <a:spcBef>
                <a:spcPct val="0"/>
              </a:spcBef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r>
              <a:rPr lang="en-US" dirty="0" smtClean="0">
                <a:latin typeface="Lucida Sans Unicode" pitchFamily="34" charset="0"/>
              </a:rPr>
              <a:t>  		   </a:t>
            </a:r>
          </a:p>
          <a:p>
            <a:pPr marL="461963" lvl="1" indent="-346075" eaLnBrk="1" hangingPunct="1">
              <a:lnSpc>
                <a:spcPct val="95000"/>
              </a:lnSpc>
              <a:spcBef>
                <a:spcPct val="0"/>
              </a:spcBef>
              <a:buFont typeface="Arial" pitchFamily="34" charset="0"/>
              <a:buChar char="•"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r>
              <a:rPr lang="cs-CZ" dirty="0" smtClean="0">
                <a:latin typeface="Lucida Sans Unicode" pitchFamily="34" charset="0"/>
              </a:rPr>
              <a:t>Osobní profil</a:t>
            </a:r>
          </a:p>
          <a:p>
            <a:pPr marL="461963" lvl="1" indent="-346075" eaLnBrk="1" hangingPunct="1">
              <a:lnSpc>
                <a:spcPct val="95000"/>
              </a:lnSpc>
              <a:spcBef>
                <a:spcPct val="0"/>
              </a:spcBef>
              <a:buFont typeface="Arial" pitchFamily="34" charset="0"/>
              <a:buChar char="•"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r>
              <a:rPr lang="cs-CZ" dirty="0" smtClean="0">
                <a:latin typeface="Lucida Sans Unicode" pitchFamily="34" charset="0"/>
              </a:rPr>
              <a:t>Přehled referencí</a:t>
            </a:r>
          </a:p>
          <a:p>
            <a:pPr marL="461963" lvl="1" indent="-346075" eaLnBrk="1" hangingPunct="1">
              <a:lnSpc>
                <a:spcPct val="95000"/>
              </a:lnSpc>
              <a:spcBef>
                <a:spcPct val="0"/>
              </a:spcBef>
              <a:buFont typeface="Arial" pitchFamily="34" charset="0"/>
              <a:buChar char="•"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r>
              <a:rPr lang="cs-CZ" dirty="0" smtClean="0">
                <a:latin typeface="Lucida Sans Unicode" pitchFamily="34" charset="0"/>
              </a:rPr>
              <a:t>Hodnocení</a:t>
            </a:r>
          </a:p>
          <a:p>
            <a:pPr marL="461963" lvl="1" indent="-346075" eaLnBrk="1" hangingPunct="1">
              <a:lnSpc>
                <a:spcPct val="95000"/>
              </a:lnSpc>
              <a:spcBef>
                <a:spcPct val="0"/>
              </a:spcBef>
              <a:buFont typeface="Arial" pitchFamily="34" charset="0"/>
              <a:buChar char="•"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r>
              <a:rPr lang="cs-CZ" dirty="0" smtClean="0">
                <a:latin typeface="Lucida Sans Unicode" pitchFamily="34" charset="0"/>
              </a:rPr>
              <a:t>Jak je aktivní</a:t>
            </a:r>
          </a:p>
          <a:p>
            <a:pPr marL="461963" lvl="1" indent="-346075" eaLnBrk="1" hangingPunct="1">
              <a:lnSpc>
                <a:spcPct val="95000"/>
              </a:lnSpc>
              <a:spcBef>
                <a:spcPct val="0"/>
              </a:spcBef>
              <a:buFontTx/>
              <a:buChar char="-"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r>
              <a:rPr lang="en-US" dirty="0" smtClean="0">
                <a:latin typeface="Lucida Sans Unicode" pitchFamily="34" charset="0"/>
              </a:rPr>
              <a:t>&gt; </a:t>
            </a:r>
            <a:r>
              <a:rPr lang="cs-CZ" dirty="0" err="1" smtClean="0">
                <a:latin typeface="Lucida Sans Unicode" pitchFamily="34" charset="0"/>
              </a:rPr>
              <a:t>ziskává</a:t>
            </a:r>
            <a:r>
              <a:rPr lang="cs-CZ" dirty="0" smtClean="0">
                <a:latin typeface="Lucida Sans Unicode" pitchFamily="34" charset="0"/>
              </a:rPr>
              <a:t> výhodu</a:t>
            </a:r>
          </a:p>
          <a:p>
            <a:pPr marL="461963" lvl="1" indent="-346075" eaLnBrk="1" hangingPunct="1">
              <a:lnSpc>
                <a:spcPct val="95000"/>
              </a:lnSpc>
              <a:spcBef>
                <a:spcPct val="0"/>
              </a:spcBef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endParaRPr lang="cs-CZ" dirty="0" smtClean="0">
              <a:latin typeface="Lucida Sans Unicode" pitchFamily="34" charset="0"/>
            </a:endParaRPr>
          </a:p>
          <a:p>
            <a:pPr marL="461963" lvl="1" indent="-346075" eaLnBrk="1" hangingPunct="1">
              <a:lnSpc>
                <a:spcPct val="95000"/>
              </a:lnSpc>
              <a:spcBef>
                <a:spcPct val="0"/>
              </a:spcBef>
              <a:buFont typeface="Times New Roman" pitchFamily="18" charset="0"/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endParaRPr lang="cs-CZ" dirty="0" smtClean="0">
              <a:latin typeface="Lucida Sans Unicode" pitchFamily="34" charset="0"/>
            </a:endParaRPr>
          </a:p>
          <a:p>
            <a:pPr marL="461963" lvl="1" indent="-346075" eaLnBrk="1" hangingPunct="1">
              <a:lnSpc>
                <a:spcPct val="95000"/>
              </a:lnSpc>
              <a:spcBef>
                <a:spcPct val="0"/>
              </a:spcBef>
              <a:buFont typeface="Times New Roman" pitchFamily="18" charset="0"/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r>
              <a:rPr lang="cs-CZ" sz="8000" b="1" dirty="0" smtClean="0">
                <a:latin typeface="Lucida Sans Unicode" pitchFamily="34" charset="0"/>
              </a:rPr>
              <a:t>0,2 %</a:t>
            </a:r>
            <a:r>
              <a:rPr lang="cs-CZ" dirty="0" smtClean="0">
                <a:latin typeface="Lucida Sans Unicode" pitchFamily="34" charset="0"/>
              </a:rPr>
              <a:t> </a:t>
            </a:r>
          </a:p>
          <a:p>
            <a:pPr marL="461963" lvl="1" indent="-346075" eaLnBrk="1" hangingPunct="1">
              <a:lnSpc>
                <a:spcPct val="95000"/>
              </a:lnSpc>
              <a:spcBef>
                <a:spcPct val="0"/>
              </a:spcBef>
              <a:buFont typeface="Times New Roman" pitchFamily="18" charset="0"/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r>
              <a:rPr lang="cs-CZ" dirty="0" smtClean="0">
                <a:latin typeface="Lucida Sans Unicode" pitchFamily="34" charset="0"/>
              </a:rPr>
              <a:t>Provize z prodeje</a:t>
            </a:r>
            <a:endParaRPr lang="cs-CZ" dirty="0" smtClean="0">
              <a:latin typeface="Lucida Sans Unicode" pitchFamily="34" charset="0"/>
            </a:endParaRPr>
          </a:p>
          <a:p>
            <a:pPr marL="461963" lvl="1" indent="-346075" eaLnBrk="1" hangingPunct="1">
              <a:lnSpc>
                <a:spcPct val="95000"/>
              </a:lnSpc>
              <a:spcBef>
                <a:spcPct val="0"/>
              </a:spcBef>
              <a:buFont typeface="Times New Roman" pitchFamily="18" charset="0"/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endParaRPr lang="cs-CZ" dirty="0" smtClean="0">
              <a:latin typeface="Lucida Sans Unicode" pitchFamily="34" charset="0"/>
            </a:endParaRPr>
          </a:p>
          <a:p>
            <a:pPr marL="461963" lvl="1" indent="-346075" eaLnBrk="1" hangingPunct="1">
              <a:lnSpc>
                <a:spcPct val="95000"/>
              </a:lnSpc>
              <a:spcBef>
                <a:spcPct val="0"/>
              </a:spcBef>
              <a:buFont typeface="Times New Roman" pitchFamily="18" charset="0"/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endParaRPr lang="cs-CZ" dirty="0" smtClean="0">
              <a:latin typeface="Lucida Sans Unicode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6246" y="1851805"/>
            <a:ext cx="3705286" cy="4406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bg2"/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254000" y="301625"/>
            <a:ext cx="9934575" cy="908050"/>
          </a:xfrm>
        </p:spPr>
        <p:txBody>
          <a:bodyPr lIns="0" tIns="0" rIns="0" bIns="0" anchor="t"/>
          <a:lstStyle/>
          <a:p>
            <a:pPr eaLnBrk="1" hangingPunct="1">
              <a:lnSpc>
                <a:spcPct val="95000"/>
              </a:lnSpc>
              <a:buClrTx/>
              <a:tabLst>
                <a:tab pos="0" algn="l"/>
                <a:tab pos="925513" algn="l"/>
                <a:tab pos="1851025" algn="l"/>
                <a:tab pos="2776538" algn="l"/>
                <a:tab pos="3702050" algn="l"/>
                <a:tab pos="4627563" algn="l"/>
                <a:tab pos="5553075" algn="l"/>
                <a:tab pos="6478588" algn="l"/>
                <a:tab pos="7405688" algn="l"/>
                <a:tab pos="8331200" algn="l"/>
                <a:tab pos="9256713" algn="l"/>
                <a:tab pos="10182225" algn="l"/>
              </a:tabLst>
            </a:pPr>
            <a:r>
              <a:rPr lang="cs-CZ" b="1" dirty="0" smtClean="0">
                <a:latin typeface="Arial" charset="0"/>
              </a:rPr>
              <a:t>Kde je hranice úspěšnosti?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4000" y="1065987"/>
            <a:ext cx="9934575" cy="6192063"/>
          </a:xfrm>
        </p:spPr>
        <p:txBody>
          <a:bodyPr lIns="0" tIns="0" rIns="0" bIns="0"/>
          <a:lstStyle/>
          <a:p>
            <a:pPr marL="461963" lvl="1" indent="-346075" eaLnBrk="1" hangingPunct="1">
              <a:lnSpc>
                <a:spcPct val="95000"/>
              </a:lnSpc>
              <a:spcBef>
                <a:spcPct val="0"/>
              </a:spcBef>
              <a:buFont typeface="Times New Roman" pitchFamily="18" charset="0"/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r>
              <a:rPr lang="en-US" dirty="0" smtClean="0">
                <a:latin typeface="Lucida Sans Unicode" pitchFamily="34" charset="0"/>
              </a:rPr>
              <a:t>					</a:t>
            </a:r>
            <a:endParaRPr lang="cs-CZ" dirty="0" smtClean="0">
              <a:latin typeface="Lucida Sans Unicode" pitchFamily="34" charset="0"/>
            </a:endParaRPr>
          </a:p>
          <a:p>
            <a:pPr marL="461963" lvl="1" indent="-346075" eaLnBrk="1" hangingPunct="1">
              <a:lnSpc>
                <a:spcPct val="95000"/>
              </a:lnSpc>
              <a:spcBef>
                <a:spcPct val="0"/>
              </a:spcBef>
              <a:buFont typeface="Times New Roman" pitchFamily="18" charset="0"/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endParaRPr lang="cs-CZ" dirty="0" smtClean="0">
              <a:latin typeface="Lucida Sans Unicode" pitchFamily="34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2863040" y="1423177"/>
            <a:ext cx="37561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8000" b="1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12.000</a:t>
            </a:r>
            <a:endParaRPr lang="cs-CZ" sz="8000" b="1" dirty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1362842" y="3066251"/>
            <a:ext cx="70009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12.000 uživatelů denně</a:t>
            </a:r>
          </a:p>
          <a:p>
            <a:r>
              <a:rPr lang="cs-CZ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400 poptávek denně</a:t>
            </a:r>
          </a:p>
          <a:p>
            <a:r>
              <a:rPr lang="cs-CZ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20 obchodů denně</a:t>
            </a:r>
          </a:p>
          <a:p>
            <a:endParaRPr lang="cs-CZ" dirty="0" smtClean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  <a:p>
            <a:r>
              <a:rPr lang="cs-CZ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…</a:t>
            </a:r>
          </a:p>
          <a:p>
            <a:r>
              <a:rPr lang="cs-CZ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Do roku a půl od spuštění</a:t>
            </a:r>
            <a:endParaRPr lang="cs-CZ" dirty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254000" y="301625"/>
            <a:ext cx="9934575" cy="908050"/>
          </a:xfrm>
        </p:spPr>
        <p:txBody>
          <a:bodyPr lIns="0" tIns="0" rIns="0" bIns="0" anchor="t"/>
          <a:lstStyle/>
          <a:p>
            <a:pPr algn="l" eaLnBrk="1" hangingPunct="1">
              <a:lnSpc>
                <a:spcPct val="95000"/>
              </a:lnSpc>
              <a:buClrTx/>
              <a:tabLst>
                <a:tab pos="0" algn="l"/>
                <a:tab pos="925513" algn="l"/>
                <a:tab pos="1851025" algn="l"/>
                <a:tab pos="2776538" algn="l"/>
                <a:tab pos="3702050" algn="l"/>
                <a:tab pos="4627563" algn="l"/>
                <a:tab pos="5553075" algn="l"/>
                <a:tab pos="6478588" algn="l"/>
                <a:tab pos="7405688" algn="l"/>
                <a:tab pos="8331200" algn="l"/>
                <a:tab pos="9256713" algn="l"/>
                <a:tab pos="10182225" algn="l"/>
              </a:tabLst>
            </a:pPr>
            <a:r>
              <a:rPr lang="cs-CZ" b="1" dirty="0" smtClean="0">
                <a:latin typeface="Arial" charset="0"/>
              </a:rPr>
              <a:t> 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4000" y="1065987"/>
            <a:ext cx="9934575" cy="6192063"/>
          </a:xfrm>
        </p:spPr>
        <p:txBody>
          <a:bodyPr lIns="0" tIns="0" rIns="0" bIns="0"/>
          <a:lstStyle/>
          <a:p>
            <a:pPr marL="461963" lvl="1" indent="-346075" eaLnBrk="1" hangingPunct="1">
              <a:lnSpc>
                <a:spcPct val="95000"/>
              </a:lnSpc>
              <a:spcBef>
                <a:spcPct val="0"/>
              </a:spcBef>
              <a:buFont typeface="Times New Roman" pitchFamily="18" charset="0"/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r>
              <a:rPr lang="en-US" dirty="0" smtClean="0">
                <a:latin typeface="Lucida Sans Unicode" pitchFamily="34" charset="0"/>
              </a:rPr>
              <a:t>					</a:t>
            </a:r>
            <a:endParaRPr lang="cs-CZ" dirty="0" smtClean="0">
              <a:latin typeface="Lucida Sans Unicode" pitchFamily="34" charset="0"/>
            </a:endParaRPr>
          </a:p>
          <a:p>
            <a:pPr marL="461963" lvl="1" indent="-346075" eaLnBrk="1" hangingPunct="1">
              <a:lnSpc>
                <a:spcPct val="95000"/>
              </a:lnSpc>
              <a:spcBef>
                <a:spcPct val="0"/>
              </a:spcBef>
              <a:buFont typeface="Times New Roman" pitchFamily="18" charset="0"/>
              <a:buNone/>
              <a:tabLst>
                <a:tab pos="576263" algn="l"/>
                <a:tab pos="1501775" algn="l"/>
                <a:tab pos="2427288" algn="l"/>
                <a:tab pos="3352800" algn="l"/>
                <a:tab pos="4278313" algn="l"/>
                <a:tab pos="5205413" algn="l"/>
                <a:tab pos="6130925" algn="l"/>
                <a:tab pos="7056438" algn="l"/>
                <a:tab pos="7981950" algn="l"/>
                <a:tab pos="8907463" algn="l"/>
                <a:tab pos="9832975" algn="l"/>
              </a:tabLst>
            </a:pPr>
            <a:endParaRPr lang="cs-CZ" dirty="0" smtClean="0">
              <a:latin typeface="Lucida Sans Unicode" pitchFamily="34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434544" y="2566185"/>
            <a:ext cx="371768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6000" b="1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Konec</a:t>
            </a:r>
          </a:p>
          <a:p>
            <a:pPr algn="ctr"/>
            <a:r>
              <a:rPr lang="cs-CZ" sz="2800" b="1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Děkuji za pozornost</a:t>
            </a:r>
          </a:p>
          <a:p>
            <a:pPr algn="ctr"/>
            <a:endParaRPr lang="cs-CZ" sz="2800" b="1" dirty="0" smtClean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algn="ctr"/>
            <a:endParaRPr lang="cs-CZ" sz="2800" b="1" dirty="0" smtClean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algn="ctr"/>
            <a:r>
              <a:rPr lang="cs-CZ" sz="1800" b="1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Tomáš Vyskočil</a:t>
            </a:r>
          </a:p>
          <a:p>
            <a:pPr algn="ctr"/>
            <a:r>
              <a:rPr lang="cs-CZ" sz="1800" b="1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tomas.vyskocil</a:t>
            </a:r>
            <a:r>
              <a:rPr lang="en-US" sz="1800" b="1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@</a:t>
            </a:r>
            <a:r>
              <a:rPr lang="en-US" sz="1800" b="1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wikirealit</a:t>
            </a:r>
            <a:r>
              <a:rPr lang="cs-CZ" sz="1800" b="1" dirty="0" err="1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y.cz</a:t>
            </a:r>
            <a:endParaRPr lang="cs-CZ" sz="1800" b="1" dirty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iv sady Office">
  <a:themeElements>
    <a:clrScheme name="Motiv sady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iv sady Office">
      <a:majorFont>
        <a:latin typeface="Times New Roman"/>
        <a:ea typeface="SimSun"/>
        <a:cs typeface=""/>
      </a:majorFont>
      <a:minorFont>
        <a:latin typeface="Times New Roman"/>
        <a:ea typeface="SimSun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SimSun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SimSun" charset="-122"/>
          </a:defRPr>
        </a:defPPr>
      </a:lstStyle>
    </a:lnDef>
  </a:objectDefaults>
  <a:extraClrSchemeLst>
    <a:extraClrScheme>
      <a:clrScheme name="Motiv sady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iv sady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1563</Words>
  <PresentationFormat>Vlastní</PresentationFormat>
  <Paragraphs>101</Paragraphs>
  <Slides>10</Slides>
  <Notes>10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Motiv sady Office</vt:lpstr>
      <vt:lpstr>    WIKIREALITY</vt:lpstr>
      <vt:lpstr>Kolikátý další realitní server?</vt:lpstr>
      <vt:lpstr>O co se vlastně hraje?</vt:lpstr>
      <vt:lpstr>O koho se vlastně hraje?</vt:lpstr>
      <vt:lpstr>Odkud jsme a kam jdeme?</vt:lpstr>
      <vt:lpstr>Reklama – brand nebo cílená?</vt:lpstr>
      <vt:lpstr>Co nabízíme pro uživatele?</vt:lpstr>
      <vt:lpstr>Co pro makléře a jak to funguje?</vt:lpstr>
      <vt:lpstr>Kde je hranice úspěšnosti?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</dc:creator>
  <cp:lastModifiedBy>Tomas Vyskocil</cp:lastModifiedBy>
  <cp:revision>34</cp:revision>
  <cp:lastPrinted>1601-01-01T00:00:00Z</cp:lastPrinted>
  <dcterms:created xsi:type="dcterms:W3CDTF">2004-05-06T09:28:21Z</dcterms:created>
  <dcterms:modified xsi:type="dcterms:W3CDTF">2010-11-02T09:05:58Z</dcterms:modified>
</cp:coreProperties>
</file>